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67" r:id="rId3"/>
    <p:sldId id="284" r:id="rId4"/>
    <p:sldId id="289" r:id="rId5"/>
    <p:sldId id="283" r:id="rId6"/>
    <p:sldId id="290" r:id="rId7"/>
    <p:sldId id="275" r:id="rId8"/>
    <p:sldId id="269" r:id="rId9"/>
    <p:sldId id="268" r:id="rId10"/>
    <p:sldId id="276" r:id="rId11"/>
    <p:sldId id="278" r:id="rId12"/>
    <p:sldId id="282" r:id="rId13"/>
    <p:sldId id="286" r:id="rId14"/>
    <p:sldId id="277" r:id="rId15"/>
    <p:sldId id="285" r:id="rId16"/>
    <p:sldId id="279" r:id="rId17"/>
    <p:sldId id="280" r:id="rId18"/>
    <p:sldId id="287" r:id="rId19"/>
    <p:sldId id="288" r:id="rId2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>
        <p:scale>
          <a:sx n="122" d="100"/>
          <a:sy n="122" d="100"/>
        </p:scale>
        <p:origin x="-10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CEAC9F-A7FC-4278-92DF-16839E2A3C88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91E43-8A18-4186-9AE0-EBD04D2F9E11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10405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xmlns="" id="{0B9181FD-7388-9A7C-14A1-1D4183882821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6A322ABC-85CB-49EF-9DEA-68F3C1A0BE71}" type="slidenum">
              <a:rPr lang="de-DE" altLang="de-DE"/>
              <a:pPr/>
              <a:t>2</a:t>
            </a:fld>
            <a:endParaRPr lang="de-DE" altLang="de-DE"/>
          </a:p>
        </p:txBody>
      </p:sp>
      <p:sp>
        <p:nvSpPr>
          <p:cNvPr id="33793" name="Text Box 1">
            <a:extLst>
              <a:ext uri="{FF2B5EF4-FFF2-40B4-BE49-F238E27FC236}">
                <a16:creationId xmlns:a16="http://schemas.microsoft.com/office/drawing/2014/main" xmlns="" id="{42E253E2-6463-1B4A-FE38-2209CD52A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9378950"/>
            <a:ext cx="29146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1962FF41-3203-44F3-A831-B7D4A1C44250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2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xmlns="" id="{D80DC0D9-8401-A2F4-683D-06DB2B439AE4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4138" y="750888"/>
            <a:ext cx="6565900" cy="369411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xmlns="" id="{53BB9279-BD15-D78E-760B-B34676CD1C2F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4688" y="4689475"/>
            <a:ext cx="5386387" cy="443547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xmlns="" id="{AA20AC4F-5F43-EDB6-04C7-60C415D90930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C43D11C9-5D93-473A-AC19-B93116C846B5}" type="slidenum">
              <a:rPr lang="de-DE" altLang="de-DE"/>
              <a:pPr/>
              <a:t>7</a:t>
            </a:fld>
            <a:endParaRPr lang="de-DE" altLang="de-DE"/>
          </a:p>
        </p:txBody>
      </p:sp>
      <p:sp>
        <p:nvSpPr>
          <p:cNvPr id="36865" name="Text Box 1">
            <a:extLst>
              <a:ext uri="{FF2B5EF4-FFF2-40B4-BE49-F238E27FC236}">
                <a16:creationId xmlns:a16="http://schemas.microsoft.com/office/drawing/2014/main" xmlns="" id="{2AAE6FB8-7EF6-A43E-41C4-4BD0B9388E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9378950"/>
            <a:ext cx="29146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8696259F-E939-4FE3-B0E0-5A7CBB8A096A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7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xmlns="" id="{95A021CC-F102-DCBC-B5A5-1A5545123BCF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0963" y="750888"/>
            <a:ext cx="657860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xmlns="" id="{132DD2D6-1E31-8F87-FD4A-C3F4C6139A92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4688" y="4689475"/>
            <a:ext cx="5392737" cy="44434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531514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xmlns="" id="{99B5F815-71F4-B197-C4E2-3C8558B062CF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07CD7146-09BA-4F9C-84A4-9C947DB8EE47}" type="slidenum">
              <a:rPr lang="de-DE" altLang="de-DE"/>
              <a:pPr/>
              <a:t>8</a:t>
            </a:fld>
            <a:endParaRPr lang="de-DE" altLang="de-DE"/>
          </a:p>
        </p:txBody>
      </p:sp>
      <p:sp>
        <p:nvSpPr>
          <p:cNvPr id="35841" name="Text Box 1">
            <a:extLst>
              <a:ext uri="{FF2B5EF4-FFF2-40B4-BE49-F238E27FC236}">
                <a16:creationId xmlns:a16="http://schemas.microsoft.com/office/drawing/2014/main" xmlns="" id="{7B3EBF13-7A25-E67A-E5CC-B6993AC87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9378950"/>
            <a:ext cx="29146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C744E295-35E2-4CCE-86FD-08A3023BE4CF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8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xmlns="" id="{FF6FAAD3-A0E8-D16F-4F0A-7238E1791D59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2550" y="750888"/>
            <a:ext cx="6573838" cy="3698875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xmlns="" id="{B5C4CA18-8D3C-B5BE-4D23-70264C869F5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4688" y="4689475"/>
            <a:ext cx="5392737" cy="444182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">
            <a:extLst>
              <a:ext uri="{FF2B5EF4-FFF2-40B4-BE49-F238E27FC236}">
                <a16:creationId xmlns:a16="http://schemas.microsoft.com/office/drawing/2014/main" xmlns="" id="{30C62451-26FE-A966-D7F1-5318457130F9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B1C4B10C-D398-46D0-BB9B-518A93364A32}" type="slidenum">
              <a:rPr lang="de-DE" altLang="de-DE"/>
              <a:pPr/>
              <a:t>9</a:t>
            </a:fld>
            <a:endParaRPr lang="de-DE" altLang="de-DE"/>
          </a:p>
        </p:txBody>
      </p:sp>
      <p:sp>
        <p:nvSpPr>
          <p:cNvPr id="34817" name="Text Box 1">
            <a:extLst>
              <a:ext uri="{FF2B5EF4-FFF2-40B4-BE49-F238E27FC236}">
                <a16:creationId xmlns:a16="http://schemas.microsoft.com/office/drawing/2014/main" xmlns="" id="{FFE363B7-6937-4B30-88FC-2649AEB3D6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6350" y="9378950"/>
            <a:ext cx="2914650" cy="48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rgbClr val="FFFFFF"/>
                </a:solidFill>
                <a:latin typeface="Arial" panose="020B0604020202020204" pitchFamily="34" charset="0"/>
                <a:ea typeface="MS Gothic" panose="020B0609070205080204" pitchFamily="49" charset="-128"/>
              </a:defRPr>
            </a:lvl9pPr>
          </a:lstStyle>
          <a:p>
            <a:pPr algn="r">
              <a:lnSpc>
                <a:spcPct val="95000"/>
              </a:lnSpc>
              <a:buClrTx/>
              <a:buFontTx/>
              <a:buNone/>
            </a:pPr>
            <a:fld id="{226008B7-5CC3-4DB9-99D8-7482A8122FD2}" type="slidenum">
              <a:rPr lang="de-DE" altLang="de-DE" sz="1300">
                <a:solidFill>
                  <a:srgbClr val="000000"/>
                </a:solidFill>
                <a:latin typeface="Times New Roman" panose="02020603050405020304" pitchFamily="18" charset="0"/>
              </a:rPr>
              <a:pPr algn="r">
                <a:lnSpc>
                  <a:spcPct val="95000"/>
                </a:lnSpc>
                <a:buClrTx/>
                <a:buFontTx/>
                <a:buNone/>
              </a:pPr>
              <a:t>9</a:t>
            </a:fld>
            <a:endParaRPr lang="de-DE" altLang="de-DE" sz="130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xmlns="" id="{BAD6E71E-1612-A381-6739-BBA35F2A1C45}"/>
              </a:ext>
            </a:extLst>
          </p:cNvPr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80963" y="750888"/>
            <a:ext cx="6578600" cy="3700462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xmlns="" id="{DD4FB017-3AA1-300E-F59D-9433122721D4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74688" y="4689475"/>
            <a:ext cx="5392737" cy="4443413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alt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3382460-B5DB-C678-36BC-6D38F5D286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E52F701A-8426-44CD-6361-50B62A6221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DC6D1CD7-6F20-BECD-6DA4-90BE9D0AC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0B8AF262-1846-BC00-EF6A-736D972D3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12F24C2F-6A70-5689-1464-E21DCE4D0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5551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5832632-EE32-C4DB-E6A3-2D0F65007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760AC11-5284-641F-D87C-832E211F8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CFCBA9F-8510-A078-2DED-FADE5AD2F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0AFD6F9-668F-3107-E30C-7E221F2702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1E949AC-1000-B58C-7BD2-7C05C9022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0567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0899AFF-3769-5FA3-DF77-B8D2E2561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8BC5458C-375A-BB70-662B-CAEF0F834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2EC5AEAF-F400-964E-82F0-F621B2542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F0C89DEC-8638-0667-776B-BA21A7272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1141434-B740-648D-D6F6-F68D2BA4E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99331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CCF0148-DFAD-6A6C-FFCC-7DA1CFF54A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86FEDEFF-5134-7EC2-0F32-1FD157960C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B3CA2474-E1F9-0467-E7FA-511387E3F4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E13E7640-B494-7725-9747-864367484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D9ECD110-3EB8-5258-7DC0-5BE7AC049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72ADBEAA-F0BB-6E88-BB08-014E531B00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1521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CFDB730-404F-3287-6F11-22B562C97D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63F72818-EF2B-4C44-707A-FA13F9F50E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D05CD2FC-D8DE-EDD7-3232-7AB2636AE4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239C7C77-799D-7785-47B5-DC439D47932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A3BBA18B-5B00-1EFC-AC34-81A18AE135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950BFBDB-8C0A-E317-D21D-4ED31A27B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A98C0D19-E6A1-B67E-53E2-D37DB119B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15A5CA34-A5B6-9200-6F5E-929FE8E6D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142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6A441B1-7905-8773-E489-C9A11A33B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E693F538-012F-0A84-2979-753B398C8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EFFD917E-F6EF-6E14-AC7C-4204699B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1301B892-34AB-9911-3599-1F6D30421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3839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935BF759-93CC-CF31-B04D-67FE1A443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0FAA7C9B-C535-B2AA-75A6-5237C2A4F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1951F511-0B75-D097-44C3-815834E9B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4359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5FBA86D-577B-B0C6-B3CB-CD500FFF2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A8F334D-58E0-6666-B88B-641E2BC8DA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E1963191-B002-C4C1-6A8F-3019CD3538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F5F3CA2D-5C7C-521E-0640-7A8B0EA6C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7FD6D9CC-B7A5-4638-094C-DD5A97C661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A31A3155-B08F-AFA4-826E-4368F8160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8680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B33C6212-2E2E-CB68-5574-02CF85045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15C2C1C5-C43B-AA7F-1B03-D14811F9EF7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83339133-2C77-44C4-8693-80767A856D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E72101E7-5919-7218-62C3-1D2F6AC4F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B5F4D90-CC1D-6610-89A4-3BA62CDB9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F6100AC1-2FA9-C827-5555-B16A59EC5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24762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8B493E7-41E5-185C-0CA9-4215962D0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1C8CB3A4-BC66-4657-2694-F41FB61E970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88280EC7-6E4E-27F5-9FAE-CD6B14A37F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204B8B0B-0EB8-DD19-337E-F267470EE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E0C126F-DD3F-03D9-0855-093D9CDF3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20655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A2ECB72F-7508-E139-3765-2916D15DF98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005CAC0D-4D5C-3B2F-E3D7-5D7150CD20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0256417D-D8A3-08AD-A1BE-6ECA4C46D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8985E71-B7EC-AA65-F535-8E712EC16B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6A34E59E-4D87-FE17-8CE5-78E02EED3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653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CE1D5720-D0C0-2644-15A9-ED7DB997C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6A69CB5D-F4F6-69A0-CA6D-5D8B53D00E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6B325747-4F7C-AAFA-CECD-D3B5E39DF3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65806D-20DF-40A3-A01C-EA469558C9CC}" type="datetimeFigureOut">
              <a:rPr lang="de-DE" smtClean="0"/>
              <a:t>08.10.2024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1BAFB2F7-4018-5A79-7F8E-E8495D6A82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E24F326B-90ED-8263-F559-23936299D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8DC212-1C6E-4A1F-9FD4-ACEAC6702AD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62448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6F5A5072-7B47-4D32-B52A-4EBBF590B8A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715DAF0-AE1B-46C9-8A6B-DB2AA05AB91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6016219D-510E-4184-9090-6D5578A87BD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40000">
                <a:schemeClr val="accent1">
                  <a:alpha val="0"/>
                </a:schemeClr>
              </a:gs>
              <a:gs pos="100000">
                <a:schemeClr val="accent1">
                  <a:lumMod val="75000"/>
                  <a:alpha val="5200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AFF4A713-7B75-4B21-90D7-5AB19547C7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17000">
                <a:schemeClr val="accent1">
                  <a:alpha val="0"/>
                </a:schemeClr>
              </a:gs>
              <a:gs pos="100000">
                <a:srgbClr val="000000">
                  <a:alpha val="37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DC631C0B-6DA6-4E57-8231-CE32B3434A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  <a:alpha val="0"/>
                </a:schemeClr>
              </a:gs>
              <a:gs pos="100000">
                <a:srgbClr val="000000">
                  <a:alpha val="25000"/>
                </a:srgb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xmlns="" id="{C29501E6-A978-4A61-9689-9085AF97A5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2508972">
            <a:off x="5945431" y="-1032053"/>
            <a:ext cx="4990147" cy="4439131"/>
          </a:xfrm>
          <a:custGeom>
            <a:avLst/>
            <a:gdLst>
              <a:gd name="connsiteX0" fmla="*/ 4990147 w 4990147"/>
              <a:gd name="connsiteY0" fmla="*/ 2229378 h 4439131"/>
              <a:gd name="connsiteX1" fmla="*/ 917384 w 4990147"/>
              <a:gd name="connsiteY1" fmla="*/ 4439131 h 4439131"/>
              <a:gd name="connsiteX2" fmla="*/ 910814 w 4990147"/>
              <a:gd name="connsiteY2" fmla="*/ 4434219 h 4439131"/>
              <a:gd name="connsiteX3" fmla="*/ 0 w 4990147"/>
              <a:gd name="connsiteY3" fmla="*/ 2502877 h 4439131"/>
              <a:gd name="connsiteX4" fmla="*/ 2502877 w 4990147"/>
              <a:gd name="connsiteY4" fmla="*/ 0 h 4439131"/>
              <a:gd name="connsiteX5" fmla="*/ 4954904 w 4990147"/>
              <a:gd name="connsiteY5" fmla="*/ 1998460 h 443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990147" h="4439131">
                <a:moveTo>
                  <a:pt x="4990147" y="2229378"/>
                </a:moveTo>
                <a:lnTo>
                  <a:pt x="917384" y="4439131"/>
                </a:lnTo>
                <a:lnTo>
                  <a:pt x="910814" y="4434219"/>
                </a:lnTo>
                <a:cubicBezTo>
                  <a:pt x="354557" y="3975154"/>
                  <a:pt x="0" y="3280421"/>
                  <a:pt x="0" y="2502877"/>
                </a:cubicBezTo>
                <a:cubicBezTo>
                  <a:pt x="0" y="1120576"/>
                  <a:pt x="1120576" y="0"/>
                  <a:pt x="2502877" y="0"/>
                </a:cubicBezTo>
                <a:cubicBezTo>
                  <a:pt x="3712390" y="0"/>
                  <a:pt x="4721520" y="857941"/>
                  <a:pt x="4954904" y="1998460"/>
                </a:cubicBezTo>
                <a:close/>
              </a:path>
            </a:pathLst>
          </a:custGeom>
          <a:gradFill>
            <a:gsLst>
              <a:gs pos="0">
                <a:schemeClr val="accent1">
                  <a:alpha val="22000"/>
                </a:schemeClr>
              </a:gs>
              <a:gs pos="87000">
                <a:schemeClr val="accent1">
                  <a:lumMod val="60000"/>
                  <a:lumOff val="40000"/>
                  <a:alpha val="2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2E611DAF-CAE9-D142-1E8F-FB439EC5D7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14824" y="735106"/>
            <a:ext cx="10053763" cy="2928470"/>
          </a:xfrm>
        </p:spPr>
        <p:txBody>
          <a:bodyPr anchor="b">
            <a:normAutofit fontScale="90000"/>
          </a:bodyPr>
          <a:lstStyle/>
          <a:p>
            <a:pPr algn="l"/>
            <a:r>
              <a:rPr lang="de-DE" sz="4800" dirty="0">
                <a:solidFill>
                  <a:srgbClr val="FFFFFF"/>
                </a:solidFill>
              </a:rPr>
              <a:t>75 Jahre Grundgesetz: Fester Pfeiler eines kooperativen Verhältnisses von Staat und Kirche?</a:t>
            </a:r>
            <a:br>
              <a:rPr lang="de-DE" sz="4800" dirty="0">
                <a:solidFill>
                  <a:srgbClr val="FFFFFF"/>
                </a:solidFill>
              </a:rPr>
            </a:br>
            <a:r>
              <a:rPr lang="de-DE" sz="4800">
                <a:solidFill>
                  <a:srgbClr val="FFFFFF"/>
                </a:solidFill>
              </a:rPr>
              <a:t>Und: Impulse </a:t>
            </a:r>
            <a:r>
              <a:rPr lang="de-DE" sz="4800" dirty="0">
                <a:solidFill>
                  <a:srgbClr val="FFFFFF"/>
                </a:solidFill>
              </a:rPr>
              <a:t>des Demokratieprinzips für die Kirchenverfassung?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BAE18588-587B-83A9-D774-9BAF3765AC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50682" y="4870824"/>
            <a:ext cx="10005951" cy="1458258"/>
          </a:xfrm>
        </p:spPr>
        <p:txBody>
          <a:bodyPr anchor="ctr">
            <a:normAutofit/>
          </a:bodyPr>
          <a:lstStyle/>
          <a:p>
            <a:pPr algn="l"/>
            <a:endParaRPr lang="de-DE" dirty="0"/>
          </a:p>
          <a:p>
            <a:pPr algn="l"/>
            <a:r>
              <a:rPr lang="de-DE" dirty="0"/>
              <a:t>Prof. Dr. Uwe Kai Jacobs, </a:t>
            </a:r>
            <a:r>
              <a:rPr lang="de-DE" dirty="0" err="1"/>
              <a:t>Casimirianum</a:t>
            </a:r>
            <a:r>
              <a:rPr lang="de-DE" dirty="0"/>
              <a:t> 7. Oktober 2024, 18 Uhr</a:t>
            </a:r>
          </a:p>
        </p:txBody>
      </p:sp>
    </p:spTree>
    <p:extLst>
      <p:ext uri="{BB962C8B-B14F-4D97-AF65-F5344CB8AC3E}">
        <p14:creationId xmlns:p14="http://schemas.microsoft.com/office/powerpoint/2010/main" val="1166578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Rectangle 14342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4338" name="Picture 2">
            <a:extLst>
              <a:ext uri="{FF2B5EF4-FFF2-40B4-BE49-F238E27FC236}">
                <a16:creationId xmlns:a16="http://schemas.microsoft.com/office/drawing/2014/main" xmlns="" id="{D1189F57-EEC7-EF5E-834B-3ECF3B321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689" r="1" b="31459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4337" name="Text Box 1">
            <a:extLst>
              <a:ext uri="{FF2B5EF4-FFF2-40B4-BE49-F238E27FC236}">
                <a16:creationId xmlns:a16="http://schemas.microsoft.com/office/drawing/2014/main" xmlns="" id="{E8C59374-26FB-1B7A-3817-5AB4948539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46296" y="-718635"/>
            <a:ext cx="8221823" cy="1137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de-DE" sz="1633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AD19B8C6-BFC4-8220-77B6-3EA38C7D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e-DE" sz="4100">
                <a:solidFill>
                  <a:srgbClr val="FFFFFF"/>
                </a:solidFill>
              </a:rPr>
              <a:t>Kirchenartikel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AADAC954-F820-D2ED-09E3-92E6B2A1A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sz="2600" b="1" dirty="0"/>
              <a:t>Art. 137</a:t>
            </a:r>
          </a:p>
          <a:p>
            <a:pPr marL="0" indent="0">
              <a:buNone/>
            </a:pPr>
            <a:r>
              <a:rPr lang="de-DE" sz="2600" dirty="0"/>
              <a:t>Es besteht keine Staatskirche.</a:t>
            </a:r>
          </a:p>
          <a:p>
            <a:pPr marL="0" indent="0">
              <a:buNone/>
            </a:pPr>
            <a:r>
              <a:rPr lang="de-DE" sz="2600" dirty="0"/>
              <a:t>Jede Religionsgesellschaft ordnet und verwaltet ihre Angelegenheiten selbständig innerhalb der Schranken des für alle geltenden Gesetzes.</a:t>
            </a:r>
          </a:p>
          <a:p>
            <a:pPr marL="0" indent="0">
              <a:buNone/>
            </a:pPr>
            <a:r>
              <a:rPr lang="de-DE" sz="2600" dirty="0"/>
              <a:t>Die Religionsgesellschaften bleiben Körperschaften des öffentlichen Rechtes, soweit sie solche bisher waren.</a:t>
            </a:r>
          </a:p>
          <a:p>
            <a:pPr marL="0" indent="0">
              <a:buNone/>
            </a:pPr>
            <a:r>
              <a:rPr lang="de-DE" sz="2600" b="1" dirty="0"/>
              <a:t>Art. 138</a:t>
            </a:r>
          </a:p>
          <a:p>
            <a:pPr marL="0" indent="0">
              <a:buNone/>
            </a:pPr>
            <a:r>
              <a:rPr lang="de-DE" sz="2600" dirty="0"/>
              <a:t>Die Staatsleistungen […] werden durch die Landesgesetzgebung abgelöst. Die Grundsätze hierfür stellt das Reich auf.</a:t>
            </a:r>
          </a:p>
        </p:txBody>
      </p:sp>
    </p:spTree>
    <p:extLst>
      <p:ext uri="{BB962C8B-B14F-4D97-AF65-F5344CB8AC3E}">
        <p14:creationId xmlns:p14="http://schemas.microsoft.com/office/powerpoint/2010/main" val="27617798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own Arrow 7">
            <a:extLst>
              <a:ext uri="{FF2B5EF4-FFF2-40B4-BE49-F238E27FC236}">
                <a16:creationId xmlns:a16="http://schemas.microsoft.com/office/drawing/2014/main" xmlns="" id="{D4771268-CB57-404A-9271-370EB28F609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65475AD1-9739-FF01-2699-E6619D378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700" y="1967266"/>
            <a:ext cx="2628900" cy="2547257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75 Jahre Grundgesetz</a:t>
            </a:r>
          </a:p>
        </p:txBody>
      </p:sp>
      <p:pic>
        <p:nvPicPr>
          <p:cNvPr id="5" name="Inhaltsplatzhalter 4" descr="Ein Bild, das Text, Buch, Aufdruck enthält.&#10;&#10;Automatisch generierte Beschreibung">
            <a:extLst>
              <a:ext uri="{FF2B5EF4-FFF2-40B4-BE49-F238E27FC236}">
                <a16:creationId xmlns:a16="http://schemas.microsoft.com/office/drawing/2014/main" xmlns="" id="{93F87726-44E3-D106-8E16-35F4F7EB84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316" y="885073"/>
            <a:ext cx="6780700" cy="5085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6005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EF14969B-9DF3-EE0E-5B13-7600FCF09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e-DE" sz="2400" dirty="0">
                <a:solidFill>
                  <a:srgbClr val="FFFFFF"/>
                </a:solidFill>
              </a:rPr>
              <a:t>Inkorporationsklausel,</a:t>
            </a:r>
            <a:br>
              <a:rPr lang="de-DE" sz="2400" dirty="0">
                <a:solidFill>
                  <a:srgbClr val="FFFFFF"/>
                </a:solidFill>
              </a:rPr>
            </a:br>
            <a:r>
              <a:rPr lang="de-DE" sz="2400" dirty="0">
                <a:solidFill>
                  <a:srgbClr val="FFFFFF"/>
                </a:solidFill>
              </a:rPr>
              <a:t>Artikel 140 GG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BB46F5CE-F049-9A07-B98C-CD81B0615A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de-DE" dirty="0"/>
              <a:t>Die Bestimmungen der Artikel 136, 137, 138, 139 und 141 der deutschen Verfassung vom 11. August 1919 sind Bestandteil dieses Grundgesetzes.</a:t>
            </a:r>
          </a:p>
          <a:p>
            <a:pPr marL="0" indent="0">
              <a:buNone/>
            </a:pPr>
            <a:r>
              <a:rPr lang="de-DE" dirty="0"/>
              <a:t>Es fehlt in dieser Liste Artikel 149 WRV, der in Absatz 3 den Bestand der Theologischen Fakultäten an staatl. Hochschulen garantierte. Die </a:t>
            </a:r>
            <a:r>
              <a:rPr lang="de-DE"/>
              <a:t>Lücke schließen </a:t>
            </a:r>
            <a:r>
              <a:rPr lang="de-DE" dirty="0"/>
              <a:t>für Rheinland-Pfalz Artikel 39 LV von 1947 und der </a:t>
            </a:r>
            <a:r>
              <a:rPr lang="de-DE"/>
              <a:t>Kirchenvertrag von 1962.</a:t>
            </a:r>
            <a:endParaRPr lang="de-DE" dirty="0"/>
          </a:p>
          <a:p>
            <a:pPr marL="0" indent="0">
              <a:buNone/>
            </a:pPr>
            <a:r>
              <a:rPr lang="de-DE" i="1" dirty="0"/>
              <a:t>Kooperatives Verhältnis von Staat und Kirche</a:t>
            </a:r>
            <a:r>
              <a:rPr lang="de-DE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18907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10CDDB4D-7C40-DF2B-C7C3-7ECD34FE2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e-DE" sz="3100">
                <a:solidFill>
                  <a:srgbClr val="FFFFFF"/>
                </a:solidFill>
              </a:rPr>
              <a:t>GG nicht „religionsneutral“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55F363EB-FB69-C0D3-1037-22DD31828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e-DE" sz="2600"/>
              <a:t>Religionsunterricht als ordentliches Lehrfach</a:t>
            </a:r>
          </a:p>
          <a:p>
            <a:r>
              <a:rPr lang="de-DE" sz="2600"/>
              <a:t>Garantie des Körperschaftstatus der „altkorporierten“ Religionsgemeinschaften als Ausdruck ihrer Freiheit</a:t>
            </a:r>
          </a:p>
          <a:p>
            <a:r>
              <a:rPr lang="de-DE" sz="2600"/>
              <a:t>Garantie der Anstaltsseelsorge</a:t>
            </a:r>
          </a:p>
          <a:p>
            <a:r>
              <a:rPr lang="de-DE" sz="2600"/>
              <a:t>Vermögensgarantie</a:t>
            </a:r>
          </a:p>
          <a:p>
            <a:pPr marL="0" indent="0">
              <a:buNone/>
            </a:pPr>
            <a:r>
              <a:rPr lang="de-DE" sz="2600"/>
              <a:t>„Religionsoffene, religionspositive Neutralität des Staates“ gemäß BVerfG.</a:t>
            </a:r>
          </a:p>
          <a:p>
            <a:pPr marL="0" indent="0">
              <a:buNone/>
            </a:pPr>
            <a:r>
              <a:rPr lang="de-DE" sz="2600"/>
              <a:t>Das Wort „Neutralität“ kommt im GG nicht vor, allein der Satz „Es besteht keine Staatskirche“ (Art. 140 GG/137 Abs. 1 WRV): Gebot der Nichtidentifikation des Staates mit einer bestimmten Religion.</a:t>
            </a:r>
          </a:p>
        </p:txBody>
      </p:sp>
    </p:spTree>
    <p:extLst>
      <p:ext uri="{BB962C8B-B14F-4D97-AF65-F5344CB8AC3E}">
        <p14:creationId xmlns:p14="http://schemas.microsoft.com/office/powerpoint/2010/main" val="885049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4" name="Rectangle 17413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416" name="Rectangle 17415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409" name="Picture 1">
            <a:extLst>
              <a:ext uri="{FF2B5EF4-FFF2-40B4-BE49-F238E27FC236}">
                <a16:creationId xmlns:a16="http://schemas.microsoft.com/office/drawing/2014/main" xmlns="" id="{1D5AA9C1-1066-1D13-AABA-322B386D9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22918" y="643467"/>
            <a:ext cx="834616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713864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390" name="Rectangle 16389">
            <a:extLst>
              <a:ext uri="{FF2B5EF4-FFF2-40B4-BE49-F238E27FC236}">
                <a16:creationId xmlns:a16="http://schemas.microsoft.com/office/drawing/2014/main" xmlns="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2" name="Rectangle 16391">
            <a:extLst>
              <a:ext uri="{FF2B5EF4-FFF2-40B4-BE49-F238E27FC236}">
                <a16:creationId xmlns:a16="http://schemas.microsoft.com/office/drawing/2014/main" xmlns="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4" name="Rectangle 16393">
            <a:extLst>
              <a:ext uri="{FF2B5EF4-FFF2-40B4-BE49-F238E27FC236}">
                <a16:creationId xmlns:a16="http://schemas.microsoft.com/office/drawing/2014/main" xmlns="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96" name="Rectangle 16395">
            <a:extLst>
              <a:ext uri="{FF2B5EF4-FFF2-40B4-BE49-F238E27FC236}">
                <a16:creationId xmlns:a16="http://schemas.microsoft.com/office/drawing/2014/main" xmlns="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385" name="Picture 1" descr="Ein Bild, das draußen, Gras, Baum, Gebäude enthält.&#10;&#10;Automatisch generierte Beschreibung">
            <a:extLst>
              <a:ext uri="{FF2B5EF4-FFF2-40B4-BE49-F238E27FC236}">
                <a16:creationId xmlns:a16="http://schemas.microsoft.com/office/drawing/2014/main" xmlns="" id="{3F618489-29AA-E295-9D40-5D5F30F668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90" b="21940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4" name="Rectangle 15365">
            <a:extLst>
              <a:ext uri="{FF2B5EF4-FFF2-40B4-BE49-F238E27FC236}">
                <a16:creationId xmlns:a16="http://schemas.microsoft.com/office/drawing/2014/main" xmlns="" id="{42A4FC2C-047E-45A5-965D-8E1E3BF09B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5361" name="Picture 1">
            <a:extLst>
              <a:ext uri="{FF2B5EF4-FFF2-40B4-BE49-F238E27FC236}">
                <a16:creationId xmlns:a16="http://schemas.microsoft.com/office/drawing/2014/main" xmlns="" id="{A44D3B52-400F-B590-1337-197A63523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46" b="2068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87E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Schnitzerei, Fries, Steinschnitt, Gebäude enthält.&#10;&#10;Automatisch generierte Beschreibung">
            <a:extLst>
              <a:ext uri="{FF2B5EF4-FFF2-40B4-BE49-F238E27FC236}">
                <a16:creationId xmlns:a16="http://schemas.microsoft.com/office/drawing/2014/main" xmlns="" id="{006A2491-939F-9840-5173-7E556AAA54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956" y="643467"/>
            <a:ext cx="7428088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094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xmlns="" id="{022BDE4A-8A20-4A69-9C5A-581C82036A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708D7D62-A69A-0E41-3D29-F5B3764F79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684" y="170412"/>
            <a:ext cx="10178934" cy="132873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Garantien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: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Ordnung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der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eigenen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Angelegenheiten</a:t>
            </a:r>
            <a:r>
              <a:rPr lang="en-US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; </a:t>
            </a:r>
            <a:r>
              <a:rPr lang="en-US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Vermögensschutz</a:t>
            </a:r>
            <a:endParaRPr lang="en-US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8" name="Inhaltsplatzhalter 7" descr="Ein Bild, das Im Haus, Wand, Badezimmer enthält.&#10;&#10;Automatisch generierte Beschreibung">
            <a:extLst>
              <a:ext uri="{FF2B5EF4-FFF2-40B4-BE49-F238E27FC236}">
                <a16:creationId xmlns:a16="http://schemas.microsoft.com/office/drawing/2014/main" xmlns="" id="{1D4B2CF1-7DE8-C4CF-1A53-62A96C5159F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088" b="-3"/>
          <a:stretch/>
        </p:blipFill>
        <p:spPr>
          <a:xfrm>
            <a:off x="198741" y="2410448"/>
            <a:ext cx="5803323" cy="3890357"/>
          </a:xfrm>
          <a:prstGeom prst="rect">
            <a:avLst/>
          </a:prstGeom>
        </p:spPr>
      </p:pic>
      <p:pic>
        <p:nvPicPr>
          <p:cNvPr id="6" name="Inhaltsplatzhalter 5" descr="Ein Bild, das Mobiliar, Wand, Im Haus, Boden enthält.&#10;&#10;Automatisch generierte Beschreibung">
            <a:extLst>
              <a:ext uri="{FF2B5EF4-FFF2-40B4-BE49-F238E27FC236}">
                <a16:creationId xmlns:a16="http://schemas.microsoft.com/office/drawing/2014/main" xmlns="" id="{8AEED9C1-A776-62AD-388D-20D048F0169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37" r="-2" b="7579"/>
          <a:stretch/>
        </p:blipFill>
        <p:spPr>
          <a:xfrm>
            <a:off x="6189934" y="2410448"/>
            <a:ext cx="5803323" cy="389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89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Slide Background Fill">
            <a:extLst>
              <a:ext uri="{FF2B5EF4-FFF2-40B4-BE49-F238E27FC236}">
                <a16:creationId xmlns:a16="http://schemas.microsoft.com/office/drawing/2014/main" xmlns="" id="{C7D023E4-8DE1-436E-9847-ED6A4B4B04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51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4D5934AA-9F35-4DC2-BDEF-C88AEF973F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-2848" y="0"/>
            <a:ext cx="12188949" cy="6858000"/>
            <a:chOff x="-2848" y="0"/>
            <a:chExt cx="12188949" cy="6858000"/>
          </a:xfrm>
        </p:grpSpPr>
        <p:sp>
          <p:nvSpPr>
            <p:cNvPr id="14" name="Color Cover">
              <a:extLst>
                <a:ext uri="{FF2B5EF4-FFF2-40B4-BE49-F238E27FC236}">
                  <a16:creationId xmlns:a16="http://schemas.microsoft.com/office/drawing/2014/main" xmlns="" id="{8B2B1708-8CE4-4A20-94F5-55118AE2CBD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5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Color Cover">
              <a:extLst>
                <a:ext uri="{FF2B5EF4-FFF2-40B4-BE49-F238E27FC236}">
                  <a16:creationId xmlns:a16="http://schemas.microsoft.com/office/drawing/2014/main" xmlns="" id="{B2BC243A-AB39-4DEF-B708-A656BA5A6B01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-2848" y="0"/>
              <a:ext cx="12188949" cy="6858000"/>
            </a:xfrm>
            <a:prstGeom prst="rect">
              <a:avLst/>
            </a:prstGeom>
            <a:solidFill>
              <a:schemeClr val="accent6">
                <a:alpha val="13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D95590E9-5E18-4877-8515-94EBE05E1F2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651279" y="598259"/>
            <a:ext cx="10889442" cy="5680742"/>
            <a:chOff x="651279" y="598259"/>
            <a:chExt cx="10889442" cy="5680742"/>
          </a:xfrm>
        </p:grpSpPr>
        <p:sp>
          <p:nvSpPr>
            <p:cNvPr id="18" name="Color">
              <a:extLst>
                <a:ext uri="{FF2B5EF4-FFF2-40B4-BE49-F238E27FC236}">
                  <a16:creationId xmlns:a16="http://schemas.microsoft.com/office/drawing/2014/main" xmlns="" id="{8B4AF456-0671-432E-AD5B-FFAF8D6461E7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Color">
              <a:extLst>
                <a:ext uri="{FF2B5EF4-FFF2-40B4-BE49-F238E27FC236}">
                  <a16:creationId xmlns:a16="http://schemas.microsoft.com/office/drawing/2014/main" xmlns="" id="{3CE7848D-78F7-4020-9603-9ED29416643C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6" name="Bildplatzhalter 5" descr="Ein Bild, das Text, Cartoon, Grafikdesign, Grafiken enthält.&#10;&#10;Automatisch generierte Beschreibung">
            <a:extLst>
              <a:ext uri="{FF2B5EF4-FFF2-40B4-BE49-F238E27FC236}">
                <a16:creationId xmlns:a16="http://schemas.microsoft.com/office/drawing/2014/main" xmlns="" id="{13F06F10-87F1-EFE9-F795-6248919EDCC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41" b="-1"/>
          <a:stretch/>
        </p:blipFill>
        <p:spPr>
          <a:xfrm rot="5400000">
            <a:off x="6572924" y="1351549"/>
            <a:ext cx="5185923" cy="416615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xmlns="" id="{5CA0097F-05D8-41AA-ABF9-33C6987911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GrpSpPr>
        <p:grpSpPr>
          <a:xfrm>
            <a:off x="0" y="0"/>
            <a:ext cx="12188952" cy="6858000"/>
            <a:chOff x="0" y="0"/>
            <a:chExt cx="12188952" cy="6858000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xmlns="" id="{F662F899-4295-416F-919F-934ED76978AE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xmlns="" id="{955A3F4B-68DC-4F36-BCE6-C507ACC537C9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xmlns="" id="{3483BE2D-C85A-4DE3-A6F4-AE65BB3EF9A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xmlns="" id="{064C550A-7A80-4B73-B7BF-7426DD1C35C5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xmlns="" id="{7D956BA8-D252-430A-9E58-C7F3D1AC938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xmlns="" id="{E5345BF4-9F1D-4388-A778-56FAE2C425A2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xmlns="" id="{022B00E1-8709-469F-A9F4-F974D3FED6FA}"/>
                </a:ext>
                <a:ext uri="{C183D7F6-B498-43B3-948B-1728B52AA6E4}">
                  <adec:decorative xmlns:adec="http://schemas.microsoft.com/office/drawing/2017/decorative" xmlns="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xmlns="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9464C880-EFE9-4CFC-D829-658431EBA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2644" y="841664"/>
            <a:ext cx="5203990" cy="278272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>
                <a:solidFill>
                  <a:schemeClr val="bg1"/>
                </a:solidFill>
              </a:rPr>
              <a:t>Gewerkschaftliche Kritik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0A818BCB-8950-1E5C-63B3-26F894334B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12644" y="3764655"/>
            <a:ext cx="5203990" cy="237407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>
                <a:solidFill>
                  <a:schemeClr val="bg1"/>
                </a:solidFill>
              </a:rPr>
              <a:t>Dritter Weg der Kirchen im kollektiven Arbeitsrecht (Kommissionsmodell) als Verrat am Grundgesetz?</a:t>
            </a:r>
          </a:p>
        </p:txBody>
      </p:sp>
    </p:spTree>
    <p:extLst>
      <p:ext uri="{BB962C8B-B14F-4D97-AF65-F5344CB8AC3E}">
        <p14:creationId xmlns:p14="http://schemas.microsoft.com/office/powerpoint/2010/main" val="1935817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389575E1-3389-451A-A5F7-27854C25C5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53CCC5C-D88E-40FB-B30B-23DCDBD01D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8095925E-0E6D-A64D-D68D-818A7B01A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</a:rPr>
              <a:t>(Rechts-)</a:t>
            </a:r>
            <a:br>
              <a:rPr lang="de-DE">
                <a:solidFill>
                  <a:srgbClr val="FFFFFF"/>
                </a:solidFill>
              </a:rPr>
            </a:br>
            <a:r>
              <a:rPr lang="de-DE">
                <a:solidFill>
                  <a:srgbClr val="FFFFFF"/>
                </a:solidFill>
              </a:rPr>
              <a:t>politische </a:t>
            </a:r>
            <a:r>
              <a:rPr lang="de-DE" dirty="0">
                <a:solidFill>
                  <a:srgbClr val="FFFFFF"/>
                </a:solidFill>
              </a:rPr>
              <a:t>Kritik am Status quo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FB4CE132-598F-9BA5-632F-05FA2840D1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e-DE" sz="2600"/>
              <a:t>Ablösung der Staatsleistungen an die Kirchen (Koalitionsvertrag der sog. Ampelkoalition)</a:t>
            </a:r>
          </a:p>
          <a:p>
            <a:r>
              <a:rPr lang="de-DE" sz="2600"/>
              <a:t>Staatsaufsicht in Missbrauchsangelegenheiten? (Anklänge dazu im Koalitionsvertrag)</a:t>
            </a:r>
          </a:p>
          <a:p>
            <a:r>
              <a:rPr lang="de-DE" sz="2600"/>
              <a:t>Hamburger Modell („Religionsunterricht für alle“, ohne Trennung nach Bekenntnissen) als Grundlage einer bundesweiten Empfehlung?</a:t>
            </a:r>
          </a:p>
          <a:p>
            <a:r>
              <a:rPr lang="de-DE" sz="2600"/>
              <a:t>Säkularismus in der Rechtsprechung? (Kruzifix-Entscheidung des Bundesverfassungsgerichts; Skepsis des Bundesarbeitsgerichts hinsichtlich des Dritten Wegs der Kirchen und ihrer Diakonie/Caritas)</a:t>
            </a:r>
          </a:p>
        </p:txBody>
      </p:sp>
    </p:spTree>
    <p:extLst>
      <p:ext uri="{BB962C8B-B14F-4D97-AF65-F5344CB8AC3E}">
        <p14:creationId xmlns:p14="http://schemas.microsoft.com/office/powerpoint/2010/main" val="4212892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xmlns="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nhaltsplatzhalter 4" descr="Ein Bild, das draußen, Himmel, Wolke, Auto enthält.&#10;&#10;Automatisch generierte Beschreibung">
            <a:extLst>
              <a:ext uri="{FF2B5EF4-FFF2-40B4-BE49-F238E27FC236}">
                <a16:creationId xmlns:a16="http://schemas.microsoft.com/office/drawing/2014/main" xmlns="" id="{DD73CD57-AA0D-0C37-E5CD-D38DA4BC40C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457200"/>
            <a:ext cx="79248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037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B99618FB-6051-4573-8846-51BE96D9D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e-DE" sz="3400" dirty="0">
                <a:solidFill>
                  <a:srgbClr val="FFFFFF"/>
                </a:solidFill>
              </a:rPr>
              <a:t>Staatliche Verpflichtung zur innerkirchlichen Demokratie?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6836E268-F343-F4EB-FC51-108E4DD76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e-DE" dirty="0"/>
              <a:t>Die Grundrechte binden den Staat, nicht die Grundrechtsträger, also nicht den Einzelnen, nicht die korporativen Träger der Religionsfreiheit. Das gilt auch für Art. 20 GG</a:t>
            </a:r>
          </a:p>
          <a:p>
            <a:r>
              <a:rPr lang="de-DE" dirty="0"/>
              <a:t>Im Übrigen:</a:t>
            </a:r>
            <a:br>
              <a:rPr lang="de-DE" dirty="0"/>
            </a:br>
            <a:r>
              <a:rPr lang="de-DE" dirty="0"/>
              <a:t>Die Kirchen […] haben das Recht, sich ungehindert zu entfalten. Sie sind von staatlicher Bevormundung frei und ordnen und verwalten ihre Angelegenheiten selbständig. Sie verleihen ihre Ämter ohne Mitwirkung des Staates […],</a:t>
            </a:r>
          </a:p>
          <a:p>
            <a:pPr marL="0" indent="0">
              <a:buNone/>
            </a:pPr>
            <a:r>
              <a:rPr lang="de-DE" dirty="0"/>
              <a:t>Art. 41 Abs. 2 der Verfassung für Rheinland-Pfalz vom 18. Mai 1947</a:t>
            </a:r>
          </a:p>
        </p:txBody>
      </p:sp>
    </p:spTree>
    <p:extLst>
      <p:ext uri="{BB962C8B-B14F-4D97-AF65-F5344CB8AC3E}">
        <p14:creationId xmlns:p14="http://schemas.microsoft.com/office/powerpoint/2010/main" val="25763240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907EF6B7-1338-4443-8C46-6A318D952DF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xmlns="" id="{DAAE4CDD-124C-4DCF-9584-B6033B545D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8B4A97B2-AE7C-8B52-BB99-A5E731287C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de-DE">
                <a:solidFill>
                  <a:srgbClr val="FFFFFF"/>
                </a:solidFill>
              </a:rPr>
              <a:t>Demokratie in der Kirche?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E2B3A625-3FE9-59FC-1D15-E1103E80D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e-DE" dirty="0"/>
              <a:t>Die Landessynode als kirchliche Volksvertretung ist die Inhaberin der Kirchengewalt, § 66 KV Pfalz.</a:t>
            </a:r>
          </a:p>
          <a:p>
            <a:r>
              <a:rPr lang="de-DE" dirty="0"/>
              <a:t>Die Landessynode kann über alle Angelegenheiten der Landeskirche beraten und beschließen, § 75 KV Pfalz.</a:t>
            </a:r>
          </a:p>
          <a:p>
            <a:r>
              <a:rPr lang="de-DE" dirty="0"/>
              <a:t>Die Landessynode kann Mitglieder des Landeskirchenrats jederzeit ohne Angabe von Gründen in den Ruhestand versetzen (§ 96 Abs. 2 KV Pfalz).</a:t>
            </a:r>
          </a:p>
          <a:p>
            <a:r>
              <a:rPr lang="de-DE" dirty="0"/>
              <a:t>Die Gesamtheit der Kirchengemeinden bildet die Landeskirche, § 65 KV Pfalz.</a:t>
            </a:r>
          </a:p>
        </p:txBody>
      </p:sp>
    </p:spTree>
    <p:extLst>
      <p:ext uri="{BB962C8B-B14F-4D97-AF65-F5344CB8AC3E}">
        <p14:creationId xmlns:p14="http://schemas.microsoft.com/office/powerpoint/2010/main" val="718574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389575E1-3389-451A-A5F7-27854C25C59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429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A53CCC5C-D88E-40FB-B30B-23DCDBD01D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-4"/>
            <a:ext cx="4167268" cy="68580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3142ED33-5E8A-8528-6CEF-3784A0B1A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591344"/>
            <a:ext cx="3200400" cy="5585619"/>
          </a:xfrm>
        </p:spPr>
        <p:txBody>
          <a:bodyPr>
            <a:normAutofit/>
          </a:bodyPr>
          <a:lstStyle/>
          <a:p>
            <a:r>
              <a:rPr lang="de-DE" sz="4100">
                <a:solidFill>
                  <a:srgbClr val="FFFFFF"/>
                </a:solidFill>
              </a:rPr>
              <a:t>Demokratie oder Christokratie?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xmlns="" id="{081E4A58-353D-44AE-B2FC-2A74E2E400F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CD42FCA3-8DB8-30E1-5E97-2753B8185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de-DE" dirty="0"/>
              <a:t>Die Gemeinde hat den Beruf, durch Wort und Sakrament eine Pflanzstätte evangelischen Glaubens und Lebens […] zu sein, § 5 KV Pfalz.</a:t>
            </a:r>
          </a:p>
          <a:p>
            <a:r>
              <a:rPr lang="de-DE" dirty="0"/>
              <a:t>Die Verpflichtungsformel [der Mitglieder der Kirchenregierung] lautet:</a:t>
            </a:r>
          </a:p>
          <a:p>
            <a:r>
              <a:rPr lang="de-DE" dirty="0"/>
              <a:t>Ich gelobe vor Gott […] und, so viel Gott Gnade gibt, dahin mitzuarbeiten, dass die Kirche in allen Stücken wachse zu dem hin, der das Haupt ist, Christus, § 83 KV Pfalz.</a:t>
            </a:r>
          </a:p>
        </p:txBody>
      </p:sp>
    </p:spTree>
    <p:extLst>
      <p:ext uri="{BB962C8B-B14F-4D97-AF65-F5344CB8AC3E}">
        <p14:creationId xmlns:p14="http://schemas.microsoft.com/office/powerpoint/2010/main" val="21859492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xmlns="" id="{4E1BEB12-92AF-4445-98AD-4C7756E7C93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D0522C2C-7B5C-48A7-A969-03941E5D2E7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xmlns="" id="{9C682A1A-5B2D-4111-BBD6-620165633E5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xmlns="" id="{D6EE29F2-D77F-4BD0-A20B-334D316A1C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xmlns="" id="{22D09ED2-868F-42C6-866E-F92E0CEF314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96F77A41-D07F-40FB-0A47-6D4AF9CCEE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1939159"/>
            <a:ext cx="7644627" cy="275108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„Demokratie“ oder Teilhabe?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BF8DBAC9-D406-B84D-86D9-E670A46753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38600" y="4782320"/>
            <a:ext cx="7644627" cy="1329443"/>
          </a:xfrm>
        </p:spPr>
        <p:txBody>
          <a:bodyPr vert="horz" lIns="91440" tIns="45720" rIns="91440" bIns="45720" rtlCol="0">
            <a:normAutofit/>
          </a:bodyPr>
          <a:lstStyle/>
          <a:p>
            <a:pPr algn="r"/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Gemeindeglieder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haben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Anspruch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auf den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Dienst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der Kirche und das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Recht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der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Teilnahme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am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kirchlichen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Leben der </a:t>
            </a:r>
            <a:r>
              <a:rPr lang="en-US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Kirchengemeinde</a:t>
            </a:r>
            <a:r>
              <a:rPr lang="en-US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§ 8 KV Pfalz.</a:t>
            </a:r>
          </a:p>
        </p:txBody>
      </p:sp>
    </p:spTree>
    <p:extLst>
      <p:ext uri="{BB962C8B-B14F-4D97-AF65-F5344CB8AC3E}">
        <p14:creationId xmlns:p14="http://schemas.microsoft.com/office/powerpoint/2010/main" val="31933595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xmlns="" id="{D1D34770-47A8-402C-AF23-2B653F2D88C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xmlns="" id="{5032304A-6E19-7279-A84F-57D096095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79" y="723898"/>
            <a:ext cx="6002110" cy="149542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/>
              <a:t>Widerspruch?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C4CE5918-711E-71E6-B905-02245F9E2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6680" y="2405067"/>
            <a:ext cx="6002110" cy="3729034"/>
          </a:xfr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Die evang. Kirche tritt für Vielfalt und Demokratie ein.</a:t>
            </a:r>
          </a:p>
          <a:p>
            <a:pPr indent="-228600">
              <a:buFont typeface="Arial" panose="020B0604020202020204" pitchFamily="34" charset="0"/>
              <a:buChar char="•"/>
            </a:pPr>
            <a:endParaRPr lang="en-US" sz="2000"/>
          </a:p>
          <a:p>
            <a:pPr indent="-228600">
              <a:buFont typeface="Arial" panose="020B0604020202020204" pitchFamily="34" charset="0"/>
              <a:buChar char="•"/>
            </a:pPr>
            <a:r>
              <a:rPr lang="en-US" sz="2000"/>
              <a:t>Ihre Ordnung ist demokratieanalog, kennt aber keine Volksherrschaft im Sinne republikanischer Staatsordnungen.</a:t>
            </a:r>
          </a:p>
        </p:txBody>
      </p:sp>
      <p:pic>
        <p:nvPicPr>
          <p:cNvPr id="6" name="Inhaltsplatzhalter 5" descr="Ein Bild, das Text, draußen enthält.&#10;&#10;Automatisch generierte Beschreibung">
            <a:extLst>
              <a:ext uri="{FF2B5EF4-FFF2-40B4-BE49-F238E27FC236}">
                <a16:creationId xmlns:a16="http://schemas.microsoft.com/office/drawing/2014/main" xmlns="" id="{FC90211F-645E-A72A-C6C4-40B5EA8853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35"/>
          <a:stretch/>
        </p:blipFill>
        <p:spPr>
          <a:xfrm rot="5400000">
            <a:off x="6266720" y="932720"/>
            <a:ext cx="6858000" cy="499256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2769275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593</Words>
  <Application>Microsoft Office PowerPoint</Application>
  <PresentationFormat>Benutzerdefiniert</PresentationFormat>
  <Paragraphs>59</Paragraphs>
  <Slides>19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19</vt:i4>
      </vt:variant>
    </vt:vector>
  </HeadingPairs>
  <TitlesOfParts>
    <vt:vector size="20" baseType="lpstr">
      <vt:lpstr>Office</vt:lpstr>
      <vt:lpstr>75 Jahre Grundgesetz: Fester Pfeiler eines kooperativen Verhältnisses von Staat und Kirche? Und: Impulse des Demokratieprinzips für die Kirchenverfassung?</vt:lpstr>
      <vt:lpstr>PowerPoint-Präsentation</vt:lpstr>
      <vt:lpstr>Kirchenartikel</vt:lpstr>
      <vt:lpstr>75 Jahre Grundgesetz</vt:lpstr>
      <vt:lpstr>Inkorporationsklausel, Artikel 140 GG</vt:lpstr>
      <vt:lpstr>GG nicht „religionsneutral“</vt:lpstr>
      <vt:lpstr>PowerPoint-Präsentation</vt:lpstr>
      <vt:lpstr>PowerPoint-Präsentation</vt:lpstr>
      <vt:lpstr>PowerPoint-Präsentation</vt:lpstr>
      <vt:lpstr>PowerPoint-Präsentation</vt:lpstr>
      <vt:lpstr>Garantien: Ordnung der eigenen Angelegenheiten; Vermögensschutz</vt:lpstr>
      <vt:lpstr>Gewerkschaftliche Kritik</vt:lpstr>
      <vt:lpstr>(Rechts-) politische Kritik am Status quo</vt:lpstr>
      <vt:lpstr>PowerPoint-Präsentation</vt:lpstr>
      <vt:lpstr>Staatliche Verpflichtung zur innerkirchlichen Demokratie?</vt:lpstr>
      <vt:lpstr>Demokratie in der Kirche?</vt:lpstr>
      <vt:lpstr>Demokratie oder Christokratie?</vt:lpstr>
      <vt:lpstr>„Demokratie“ oder Teilhabe?</vt:lpstr>
      <vt:lpstr>Widerspruch?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Uwe Jacobs</dc:creator>
  <cp:lastModifiedBy>Freudenberg</cp:lastModifiedBy>
  <cp:revision>24</cp:revision>
  <dcterms:created xsi:type="dcterms:W3CDTF">2023-12-07T17:25:03Z</dcterms:created>
  <dcterms:modified xsi:type="dcterms:W3CDTF">2024-10-08T21:01:42Z</dcterms:modified>
</cp:coreProperties>
</file>