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85" r:id="rId2"/>
  </p:sldMasterIdLst>
  <p:notesMasterIdLst>
    <p:notesMasterId r:id="rId31"/>
  </p:notesMasterIdLst>
  <p:sldIdLst>
    <p:sldId id="257" r:id="rId3"/>
    <p:sldId id="276" r:id="rId4"/>
    <p:sldId id="282" r:id="rId5"/>
    <p:sldId id="277" r:id="rId6"/>
    <p:sldId id="278" r:id="rId7"/>
    <p:sldId id="262" r:id="rId8"/>
    <p:sldId id="285" r:id="rId9"/>
    <p:sldId id="281" r:id="rId10"/>
    <p:sldId id="264" r:id="rId11"/>
    <p:sldId id="265" r:id="rId12"/>
    <p:sldId id="266" r:id="rId13"/>
    <p:sldId id="267" r:id="rId14"/>
    <p:sldId id="283" r:id="rId15"/>
    <p:sldId id="268" r:id="rId16"/>
    <p:sldId id="269" r:id="rId17"/>
    <p:sldId id="270" r:id="rId18"/>
    <p:sldId id="272" r:id="rId19"/>
    <p:sldId id="273" r:id="rId20"/>
    <p:sldId id="280" r:id="rId21"/>
    <p:sldId id="274" r:id="rId22"/>
    <p:sldId id="275" r:id="rId23"/>
    <p:sldId id="279" r:id="rId24"/>
    <p:sldId id="286" r:id="rId25"/>
    <p:sldId id="287" r:id="rId26"/>
    <p:sldId id="288" r:id="rId27"/>
    <p:sldId id="289" r:id="rId28"/>
    <p:sldId id="290" r:id="rId29"/>
    <p:sldId id="291" r:id="rId30"/>
  </p:sldIdLst>
  <p:sldSz cx="9144000" cy="6858000" type="screen4x3"/>
  <p:notesSz cx="6797675" cy="9872663"/>
  <p:defaultTextStyle>
    <a:defPPr>
      <a:defRPr lang="de-DE"/>
    </a:defPPr>
    <a:lvl1pPr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b="1" kern="1200">
        <a:solidFill>
          <a:schemeClr val="tx1"/>
        </a:solidFill>
        <a:latin typeface="Arial" panose="020B0604020202020204" pitchFamily="34" charset="0"/>
        <a:ea typeface="+mn-ea"/>
        <a:cs typeface="+mn-cs"/>
      </a:defRPr>
    </a:lvl5pPr>
    <a:lvl6pPr marL="2286000" algn="l" defTabSz="914400" rtl="0" eaLnBrk="1" latinLnBrk="0" hangingPunct="1">
      <a:defRPr sz="1400" b="1" kern="1200">
        <a:solidFill>
          <a:schemeClr val="tx1"/>
        </a:solidFill>
        <a:latin typeface="Arial" panose="020B0604020202020204" pitchFamily="34" charset="0"/>
        <a:ea typeface="+mn-ea"/>
        <a:cs typeface="+mn-cs"/>
      </a:defRPr>
    </a:lvl6pPr>
    <a:lvl7pPr marL="2743200" algn="l" defTabSz="914400" rtl="0" eaLnBrk="1" latinLnBrk="0" hangingPunct="1">
      <a:defRPr sz="1400" b="1" kern="1200">
        <a:solidFill>
          <a:schemeClr val="tx1"/>
        </a:solidFill>
        <a:latin typeface="Arial" panose="020B0604020202020204" pitchFamily="34" charset="0"/>
        <a:ea typeface="+mn-ea"/>
        <a:cs typeface="+mn-cs"/>
      </a:defRPr>
    </a:lvl7pPr>
    <a:lvl8pPr marL="3200400" algn="l" defTabSz="914400" rtl="0" eaLnBrk="1" latinLnBrk="0" hangingPunct="1">
      <a:defRPr sz="1400" b="1" kern="1200">
        <a:solidFill>
          <a:schemeClr val="tx1"/>
        </a:solidFill>
        <a:latin typeface="Arial" panose="020B0604020202020204" pitchFamily="34" charset="0"/>
        <a:ea typeface="+mn-ea"/>
        <a:cs typeface="+mn-cs"/>
      </a:defRPr>
    </a:lvl8pPr>
    <a:lvl9pPr marL="3657600" algn="l" defTabSz="914400" rtl="0" eaLnBrk="1" latinLnBrk="0" hangingPunct="1">
      <a:defRPr sz="1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4" autoAdjust="0"/>
    <p:restoredTop sz="94660"/>
  </p:normalViewPr>
  <p:slideViewPr>
    <p:cSldViewPr snapToGrid="0" showGuides="1">
      <p:cViewPr>
        <p:scale>
          <a:sx n="123" d="100"/>
          <a:sy n="123" d="100"/>
        </p:scale>
        <p:origin x="-1266" y="-36"/>
      </p:cViewPr>
      <p:guideLst>
        <p:guide orient="horz" pos="2160"/>
        <p:guide pos="2880"/>
      </p:guideLst>
    </p:cSldViewPr>
  </p:slideViewPr>
  <p:notesTextViewPr>
    <p:cViewPr>
      <p:scale>
        <a:sx n="1" d="1"/>
        <a:sy n="1" d="1"/>
      </p:scale>
      <p:origin x="0" y="0"/>
    </p:cViewPr>
  </p:notesTextViewPr>
  <p:notesViewPr>
    <p:cSldViewPr snapToGrid="0" showGuides="1">
      <p:cViewPr varScale="1">
        <p:scale>
          <a:sx n="58" d="100"/>
          <a:sy n="58" d="100"/>
        </p:scale>
        <p:origin x="290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F18CC239-C7DF-480C-88DC-8A400A6D4026}" type="datetimeFigureOut">
              <a:rPr lang="de-DE" smtClean="0"/>
              <a:t>23.03.2024</a:t>
            </a:fld>
            <a:endParaRPr lang="de-DE"/>
          </a:p>
        </p:txBody>
      </p:sp>
      <p:sp>
        <p:nvSpPr>
          <p:cNvPr id="4" name="Folienbildplatzhalter 3"/>
          <p:cNvSpPr>
            <a:spLocks noGrp="1" noRot="1" noChangeAspect="1"/>
          </p:cNvSpPr>
          <p:nvPr>
            <p:ph type="sldImg" idx="2"/>
          </p:nvPr>
        </p:nvSpPr>
        <p:spPr>
          <a:xfrm>
            <a:off x="1177925" y="1233488"/>
            <a:ext cx="4441825" cy="333216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903A72DA-3C7C-4236-BC49-DD72B9815CD7}" type="slidenum">
              <a:rPr lang="de-DE" smtClean="0"/>
              <a:t>‹Nr.›</a:t>
            </a:fld>
            <a:endParaRPr lang="de-DE"/>
          </a:p>
        </p:txBody>
      </p:sp>
    </p:spTree>
    <p:extLst>
      <p:ext uri="{BB962C8B-B14F-4D97-AF65-F5344CB8AC3E}">
        <p14:creationId xmlns:p14="http://schemas.microsoft.com/office/powerpoint/2010/main" val="276740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1579574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628650" y="1825625"/>
            <a:ext cx="788670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147387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677344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28650" y="1825625"/>
            <a:ext cx="386715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825625"/>
            <a:ext cx="386715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3523227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a:prstGeom prst="rect">
            <a:avLst/>
          </a:prstGeo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630238" y="2505075"/>
            <a:ext cx="3868737" cy="368458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4629150" y="2505075"/>
            <a:ext cx="3887788" cy="368458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8" name="Fußzeilenplatzhalter 7"/>
          <p:cNvSpPr>
            <a:spLocks noGrp="1"/>
          </p:cNvSpPr>
          <p:nvPr>
            <p:ph type="ftr" sz="quarter" idx="11"/>
          </p:nvPr>
        </p:nvSpPr>
        <p:spPr>
          <a:xfrm>
            <a:off x="3028950" y="6356350"/>
            <a:ext cx="30861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4023415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4" name="Fußzeilenplatzhalter 3"/>
          <p:cNvSpPr>
            <a:spLocks noGrp="1"/>
          </p:cNvSpPr>
          <p:nvPr>
            <p:ph type="ftr" sz="quarter" idx="11"/>
          </p:nvPr>
        </p:nvSpPr>
        <p:spPr>
          <a:xfrm>
            <a:off x="3028950" y="6356350"/>
            <a:ext cx="30861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692581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3" name="Fußzeilenplatzhalter 2"/>
          <p:cNvSpPr>
            <a:spLocks noGrp="1"/>
          </p:cNvSpPr>
          <p:nvPr>
            <p:ph type="ftr" sz="quarter" idx="11"/>
          </p:nvPr>
        </p:nvSpPr>
        <p:spPr>
          <a:xfrm>
            <a:off x="3028950" y="6356350"/>
            <a:ext cx="30861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3523262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2413145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556323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28650" y="1825625"/>
            <a:ext cx="7886700" cy="4351338"/>
          </a:xfrm>
          <a:prstGeom prst="rect">
            <a:avLst/>
          </a:prstGeo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1714966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28650" y="365125"/>
            <a:ext cx="5762625" cy="5811838"/>
          </a:xfrm>
          <a:prstGeom prst="rect">
            <a:avLst/>
          </a:prstGeo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2924634A-A8B1-495D-A196-9973CEC66186}" type="datetimeFigureOut">
              <a:rPr lang="de-DE" smtClean="0"/>
              <a:t>23.03.2024</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29D40B25-7518-4EC8-BD1C-4AFEFAA16EF3}" type="slidenum">
              <a:rPr lang="de-DE" smtClean="0"/>
              <a:t>‹Nr.›</a:t>
            </a:fld>
            <a:endParaRPr lang="de-DE"/>
          </a:p>
        </p:txBody>
      </p:sp>
    </p:spTree>
    <p:extLst>
      <p:ext uri="{BB962C8B-B14F-4D97-AF65-F5344CB8AC3E}">
        <p14:creationId xmlns:p14="http://schemas.microsoft.com/office/powerpoint/2010/main" val="3756781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8DD30A00-D09F-4CC9-BD3F-3C6BBD70CD8E}" type="datetimeFigureOut">
              <a:rPr lang="de-DE" smtClean="0"/>
              <a:t>23.03.2024</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4C4E1B27-5EF5-41CA-A963-51263AD6D4E3}" type="slidenum">
              <a:rPr lang="de-DE" smtClean="0"/>
              <a:t>‹Nr.›</a:t>
            </a:fld>
            <a:endParaRPr lang="de-DE"/>
          </a:p>
        </p:txBody>
      </p:sp>
    </p:spTree>
    <p:extLst>
      <p:ext uri="{BB962C8B-B14F-4D97-AF65-F5344CB8AC3E}">
        <p14:creationId xmlns:p14="http://schemas.microsoft.com/office/powerpoint/2010/main" val="1904970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72000" y="1338942"/>
            <a:ext cx="9000000" cy="5220000"/>
          </a:xfrm>
          <a:prstGeom prst="rect">
            <a:avLst/>
          </a:prstGeom>
        </p:spPr>
        <p:txBody>
          <a:bodyPr/>
          <a:lstStyle>
            <a:lvl1pPr marL="360000" indent="-360000" algn="l">
              <a:lnSpc>
                <a:spcPct val="125000"/>
              </a:lnSpc>
              <a:buFont typeface="+mj-lt"/>
              <a:buAutoNum type="romanUcPeriod"/>
              <a:defRPr sz="2200" b="1">
                <a:latin typeface="Arial" panose="020B0604020202020204" pitchFamily="34" charset="0"/>
                <a:cs typeface="Arial" panose="020B0604020202020204" pitchFamily="34" charset="0"/>
              </a:defRPr>
            </a:lvl1pPr>
            <a:lvl2pPr marL="720000" indent="-360000" algn="l">
              <a:lnSpc>
                <a:spcPct val="125000"/>
              </a:lnSpc>
              <a:buFont typeface="+mj-lt"/>
              <a:buAutoNum type="arabicPeriod"/>
              <a:defRPr sz="2000">
                <a:latin typeface="Arial" panose="020B0604020202020204" pitchFamily="34" charset="0"/>
                <a:cs typeface="Arial" panose="020B0604020202020204" pitchFamily="34" charset="0"/>
              </a:defRPr>
            </a:lvl2pPr>
            <a:lvl3pPr marL="1080000" indent="-288000" algn="l">
              <a:lnSpc>
                <a:spcPct val="125000"/>
              </a:lnSpc>
              <a:buFont typeface="+mj-lt"/>
              <a:buAutoNum type="alphaLcParenR"/>
              <a:defRPr sz="1800">
                <a:latin typeface="Arial" panose="020B0604020202020204" pitchFamily="34" charset="0"/>
                <a:cs typeface="Arial" panose="020B0604020202020204" pitchFamily="34" charset="0"/>
              </a:defRPr>
            </a:lvl3pPr>
            <a:lvl4pPr marL="1368000" indent="-216000" algn="l">
              <a:lnSpc>
                <a:spcPct val="125000"/>
              </a:lnSpc>
              <a:buFont typeface="Symbol" panose="05050102010706020507" pitchFamily="18" charset="2"/>
              <a:buChar char="-"/>
              <a:defRPr>
                <a:latin typeface="Arial" panose="020B0604020202020204" pitchFamily="34" charset="0"/>
                <a:cs typeface="Arial" panose="020B0604020202020204" pitchFamily="34" charset="0"/>
              </a:defRPr>
            </a:lvl4pPr>
            <a:lvl5pPr marL="1584000" indent="-216000" algn="l">
              <a:lnSpc>
                <a:spcPct val="125000"/>
              </a:lnSpc>
              <a:buFont typeface="Symbol" panose="05050102010706020507" pitchFamily="18" charset="2"/>
              <a:buChar char="-"/>
              <a:defRPr>
                <a:latin typeface="Arial" panose="020B0604020202020204" pitchFamily="34" charset="0"/>
                <a:cs typeface="Arial" panose="020B0604020202020204" pitchFamily="34" charset="0"/>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975908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8DD30A00-D09F-4CC9-BD3F-3C6BBD70CD8E}" type="datetimeFigureOut">
              <a:rPr lang="de-DE" smtClean="0"/>
              <a:t>23.03.2024</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4C4E1B27-5EF5-41CA-A963-51263AD6D4E3}" type="slidenum">
              <a:rPr lang="de-DE" smtClean="0"/>
              <a:t>‹Nr.›</a:t>
            </a:fld>
            <a:endParaRPr lang="de-DE"/>
          </a:p>
        </p:txBody>
      </p:sp>
    </p:spTree>
    <p:extLst>
      <p:ext uri="{BB962C8B-B14F-4D97-AF65-F5344CB8AC3E}">
        <p14:creationId xmlns:p14="http://schemas.microsoft.com/office/powerpoint/2010/main" val="38606415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28650" y="1825625"/>
            <a:ext cx="386715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825625"/>
            <a:ext cx="386715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8DD30A00-D09F-4CC9-BD3F-3C6BBD70CD8E}" type="datetimeFigureOut">
              <a:rPr lang="de-DE" smtClean="0"/>
              <a:t>23.03.2024</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4C4E1B27-5EF5-41CA-A963-51263AD6D4E3}" type="slidenum">
              <a:rPr lang="de-DE" smtClean="0"/>
              <a:t>‹Nr.›</a:t>
            </a:fld>
            <a:endParaRPr lang="de-DE"/>
          </a:p>
        </p:txBody>
      </p:sp>
    </p:spTree>
    <p:extLst>
      <p:ext uri="{BB962C8B-B14F-4D97-AF65-F5344CB8AC3E}">
        <p14:creationId xmlns:p14="http://schemas.microsoft.com/office/powerpoint/2010/main" val="263241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a:prstGeom prst="rect">
            <a:avLst/>
          </a:prstGeo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630238" y="2505075"/>
            <a:ext cx="3868737" cy="368458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4629150" y="2505075"/>
            <a:ext cx="3887788" cy="368458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28650" y="6356350"/>
            <a:ext cx="2057400" cy="365125"/>
          </a:xfrm>
          <a:prstGeom prst="rect">
            <a:avLst/>
          </a:prstGeom>
        </p:spPr>
        <p:txBody>
          <a:bodyPr/>
          <a:lstStyle/>
          <a:p>
            <a:fld id="{8DD30A00-D09F-4CC9-BD3F-3C6BBD70CD8E}" type="datetimeFigureOut">
              <a:rPr lang="de-DE" smtClean="0"/>
              <a:t>23.03.2024</a:t>
            </a:fld>
            <a:endParaRPr lang="de-DE"/>
          </a:p>
        </p:txBody>
      </p:sp>
      <p:sp>
        <p:nvSpPr>
          <p:cNvPr id="8" name="Fußzeilenplatzhalter 7"/>
          <p:cNvSpPr>
            <a:spLocks noGrp="1"/>
          </p:cNvSpPr>
          <p:nvPr>
            <p:ph type="ftr" sz="quarter" idx="11"/>
          </p:nvPr>
        </p:nvSpPr>
        <p:spPr>
          <a:xfrm>
            <a:off x="3028950" y="6356350"/>
            <a:ext cx="30861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6457950" y="6356350"/>
            <a:ext cx="2057400" cy="365125"/>
          </a:xfrm>
          <a:prstGeom prst="rect">
            <a:avLst/>
          </a:prstGeom>
        </p:spPr>
        <p:txBody>
          <a:bodyPr/>
          <a:lstStyle/>
          <a:p>
            <a:fld id="{4C4E1B27-5EF5-41CA-A963-51263AD6D4E3}" type="slidenum">
              <a:rPr lang="de-DE" smtClean="0"/>
              <a:t>‹Nr.›</a:t>
            </a:fld>
            <a:endParaRPr lang="de-DE"/>
          </a:p>
        </p:txBody>
      </p:sp>
    </p:spTree>
    <p:extLst>
      <p:ext uri="{BB962C8B-B14F-4D97-AF65-F5344CB8AC3E}">
        <p14:creationId xmlns:p14="http://schemas.microsoft.com/office/powerpoint/2010/main" val="36729669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28650" y="6356350"/>
            <a:ext cx="2057400" cy="365125"/>
          </a:xfrm>
          <a:prstGeom prst="rect">
            <a:avLst/>
          </a:prstGeom>
        </p:spPr>
        <p:txBody>
          <a:bodyPr/>
          <a:lstStyle/>
          <a:p>
            <a:fld id="{8DD30A00-D09F-4CC9-BD3F-3C6BBD70CD8E}" type="datetimeFigureOut">
              <a:rPr lang="de-DE" smtClean="0"/>
              <a:t>23.03.2024</a:t>
            </a:fld>
            <a:endParaRPr lang="de-DE"/>
          </a:p>
        </p:txBody>
      </p:sp>
      <p:sp>
        <p:nvSpPr>
          <p:cNvPr id="4" name="Fußzeilenplatzhalter 3"/>
          <p:cNvSpPr>
            <a:spLocks noGrp="1"/>
          </p:cNvSpPr>
          <p:nvPr>
            <p:ph type="ftr" sz="quarter" idx="11"/>
          </p:nvPr>
        </p:nvSpPr>
        <p:spPr>
          <a:xfrm>
            <a:off x="3028950" y="6356350"/>
            <a:ext cx="30861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6457950" y="6356350"/>
            <a:ext cx="2057400" cy="365125"/>
          </a:xfrm>
          <a:prstGeom prst="rect">
            <a:avLst/>
          </a:prstGeom>
        </p:spPr>
        <p:txBody>
          <a:bodyPr/>
          <a:lstStyle/>
          <a:p>
            <a:fld id="{4C4E1B27-5EF5-41CA-A963-51263AD6D4E3}" type="slidenum">
              <a:rPr lang="de-DE" smtClean="0"/>
              <a:t>‹Nr.›</a:t>
            </a:fld>
            <a:endParaRPr lang="de-DE"/>
          </a:p>
        </p:txBody>
      </p:sp>
    </p:spTree>
    <p:extLst>
      <p:ext uri="{BB962C8B-B14F-4D97-AF65-F5344CB8AC3E}">
        <p14:creationId xmlns:p14="http://schemas.microsoft.com/office/powerpoint/2010/main" val="684993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28650" y="6356350"/>
            <a:ext cx="2057400" cy="365125"/>
          </a:xfrm>
          <a:prstGeom prst="rect">
            <a:avLst/>
          </a:prstGeom>
        </p:spPr>
        <p:txBody>
          <a:bodyPr/>
          <a:lstStyle/>
          <a:p>
            <a:fld id="{8DD30A00-D09F-4CC9-BD3F-3C6BBD70CD8E}" type="datetimeFigureOut">
              <a:rPr lang="de-DE" smtClean="0"/>
              <a:t>23.03.2024</a:t>
            </a:fld>
            <a:endParaRPr lang="de-DE"/>
          </a:p>
        </p:txBody>
      </p:sp>
      <p:sp>
        <p:nvSpPr>
          <p:cNvPr id="3" name="Fußzeilenplatzhalter 2"/>
          <p:cNvSpPr>
            <a:spLocks noGrp="1"/>
          </p:cNvSpPr>
          <p:nvPr>
            <p:ph type="ftr" sz="quarter" idx="11"/>
          </p:nvPr>
        </p:nvSpPr>
        <p:spPr>
          <a:xfrm>
            <a:off x="3028950" y="6356350"/>
            <a:ext cx="30861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6457950" y="6356350"/>
            <a:ext cx="2057400" cy="365125"/>
          </a:xfrm>
          <a:prstGeom prst="rect">
            <a:avLst/>
          </a:prstGeom>
        </p:spPr>
        <p:txBody>
          <a:bodyPr/>
          <a:lstStyle/>
          <a:p>
            <a:fld id="{4C4E1B27-5EF5-41CA-A963-51263AD6D4E3}" type="slidenum">
              <a:rPr lang="de-DE" smtClean="0"/>
              <a:t>‹Nr.›</a:t>
            </a:fld>
            <a:endParaRPr lang="de-DE"/>
          </a:p>
        </p:txBody>
      </p:sp>
    </p:spTree>
    <p:extLst>
      <p:ext uri="{BB962C8B-B14F-4D97-AF65-F5344CB8AC3E}">
        <p14:creationId xmlns:p14="http://schemas.microsoft.com/office/powerpoint/2010/main" val="2602756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8DD30A00-D09F-4CC9-BD3F-3C6BBD70CD8E}" type="datetimeFigureOut">
              <a:rPr lang="de-DE" smtClean="0"/>
              <a:t>23.03.2024</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4C4E1B27-5EF5-41CA-A963-51263AD6D4E3}" type="slidenum">
              <a:rPr lang="de-DE" smtClean="0"/>
              <a:t>‹Nr.›</a:t>
            </a:fld>
            <a:endParaRPr lang="de-DE"/>
          </a:p>
        </p:txBody>
      </p:sp>
    </p:spTree>
    <p:extLst>
      <p:ext uri="{BB962C8B-B14F-4D97-AF65-F5344CB8AC3E}">
        <p14:creationId xmlns:p14="http://schemas.microsoft.com/office/powerpoint/2010/main" val="3284814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a:xfrm>
            <a:off x="628650" y="6356350"/>
            <a:ext cx="2057400" cy="365125"/>
          </a:xfrm>
          <a:prstGeom prst="rect">
            <a:avLst/>
          </a:prstGeom>
        </p:spPr>
        <p:txBody>
          <a:bodyPr/>
          <a:lstStyle/>
          <a:p>
            <a:fld id="{8DD30A00-D09F-4CC9-BD3F-3C6BBD70CD8E}" type="datetimeFigureOut">
              <a:rPr lang="de-DE" smtClean="0"/>
              <a:t>23.03.2024</a:t>
            </a:fld>
            <a:endParaRPr lang="de-DE"/>
          </a:p>
        </p:txBody>
      </p:sp>
      <p:sp>
        <p:nvSpPr>
          <p:cNvPr id="6" name="Fußzeilenplatzhalter 5"/>
          <p:cNvSpPr>
            <a:spLocks noGrp="1"/>
          </p:cNvSpPr>
          <p:nvPr>
            <p:ph type="ftr" sz="quarter" idx="11"/>
          </p:nvPr>
        </p:nvSpPr>
        <p:spPr>
          <a:xfrm>
            <a:off x="3028950" y="6356350"/>
            <a:ext cx="30861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457950" y="6356350"/>
            <a:ext cx="2057400" cy="365125"/>
          </a:xfrm>
          <a:prstGeom prst="rect">
            <a:avLst/>
          </a:prstGeom>
        </p:spPr>
        <p:txBody>
          <a:bodyPr/>
          <a:lstStyle/>
          <a:p>
            <a:fld id="{4C4E1B27-5EF5-41CA-A963-51263AD6D4E3}" type="slidenum">
              <a:rPr lang="de-DE" smtClean="0"/>
              <a:t>‹Nr.›</a:t>
            </a:fld>
            <a:endParaRPr lang="de-DE"/>
          </a:p>
        </p:txBody>
      </p:sp>
    </p:spTree>
    <p:extLst>
      <p:ext uri="{BB962C8B-B14F-4D97-AF65-F5344CB8AC3E}">
        <p14:creationId xmlns:p14="http://schemas.microsoft.com/office/powerpoint/2010/main" val="871451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28650" y="1825625"/>
            <a:ext cx="7886700" cy="4351338"/>
          </a:xfrm>
          <a:prstGeom prst="rect">
            <a:avLst/>
          </a:prstGeo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8DD30A00-D09F-4CC9-BD3F-3C6BBD70CD8E}" type="datetimeFigureOut">
              <a:rPr lang="de-DE" smtClean="0"/>
              <a:t>23.03.2024</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4C4E1B27-5EF5-41CA-A963-51263AD6D4E3}" type="slidenum">
              <a:rPr lang="de-DE" smtClean="0"/>
              <a:t>‹Nr.›</a:t>
            </a:fld>
            <a:endParaRPr lang="de-DE"/>
          </a:p>
        </p:txBody>
      </p:sp>
    </p:spTree>
    <p:extLst>
      <p:ext uri="{BB962C8B-B14F-4D97-AF65-F5344CB8AC3E}">
        <p14:creationId xmlns:p14="http://schemas.microsoft.com/office/powerpoint/2010/main" val="14514913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28650" y="365125"/>
            <a:ext cx="5762625" cy="5811838"/>
          </a:xfrm>
          <a:prstGeom prst="rect">
            <a:avLst/>
          </a:prstGeo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28650" y="6356350"/>
            <a:ext cx="2057400" cy="365125"/>
          </a:xfrm>
          <a:prstGeom prst="rect">
            <a:avLst/>
          </a:prstGeom>
        </p:spPr>
        <p:txBody>
          <a:bodyPr/>
          <a:lstStyle/>
          <a:p>
            <a:fld id="{8DD30A00-D09F-4CC9-BD3F-3C6BBD70CD8E}" type="datetimeFigureOut">
              <a:rPr lang="de-DE" smtClean="0"/>
              <a:t>23.03.2024</a:t>
            </a:fld>
            <a:endParaRPr lang="de-DE"/>
          </a:p>
        </p:txBody>
      </p:sp>
      <p:sp>
        <p:nvSpPr>
          <p:cNvPr id="5" name="Fußzeilenplatzhalter 4"/>
          <p:cNvSpPr>
            <a:spLocks noGrp="1"/>
          </p:cNvSpPr>
          <p:nvPr>
            <p:ph type="ftr" sz="quarter" idx="11"/>
          </p:nvPr>
        </p:nvSpPr>
        <p:spPr>
          <a:xfrm>
            <a:off x="3028950" y="6356350"/>
            <a:ext cx="30861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457950" y="6356350"/>
            <a:ext cx="2057400" cy="365125"/>
          </a:xfrm>
          <a:prstGeom prst="rect">
            <a:avLst/>
          </a:prstGeom>
        </p:spPr>
        <p:txBody>
          <a:bodyPr/>
          <a:lstStyle/>
          <a:p>
            <a:fld id="{4C4E1B27-5EF5-41CA-A963-51263AD6D4E3}" type="slidenum">
              <a:rPr lang="de-DE" smtClean="0"/>
              <a:t>‹Nr.›</a:t>
            </a:fld>
            <a:endParaRPr lang="de-DE"/>
          </a:p>
        </p:txBody>
      </p:sp>
    </p:spTree>
    <p:extLst>
      <p:ext uri="{BB962C8B-B14F-4D97-AF65-F5344CB8AC3E}">
        <p14:creationId xmlns:p14="http://schemas.microsoft.com/office/powerpoint/2010/main" val="3925311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2"/>
          <p:cNvSpPr txBox="1">
            <a:spLocks noChangeArrowheads="1"/>
          </p:cNvSpPr>
          <p:nvPr userDrawn="1"/>
        </p:nvSpPr>
        <p:spPr bwMode="auto">
          <a:xfrm>
            <a:off x="2700338" y="1412875"/>
            <a:ext cx="6443662" cy="544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50000"/>
              </a:lnSpc>
              <a:spcBef>
                <a:spcPct val="200000"/>
              </a:spcBef>
              <a:spcAft>
                <a:spcPct val="200000"/>
              </a:spcAft>
            </a:pPr>
            <a:endParaRPr lang="de-DE" altLang="de-DE" sz="2400" b="0" dirty="0">
              <a:latin typeface="Arial" panose="020B0604020202020204" pitchFamily="34" charset="0"/>
              <a:cs typeface="Arial" panose="020B0604020202020204" pitchFamily="34" charset="0"/>
            </a:endParaRPr>
          </a:p>
        </p:txBody>
      </p:sp>
      <p:sp>
        <p:nvSpPr>
          <p:cNvPr id="17" name="Text Box 5"/>
          <p:cNvSpPr txBox="1">
            <a:spLocks noChangeArrowheads="1"/>
          </p:cNvSpPr>
          <p:nvPr userDrawn="1"/>
        </p:nvSpPr>
        <p:spPr bwMode="auto">
          <a:xfrm>
            <a:off x="2438400" y="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endParaRPr lang="de-DE" altLang="de-DE" sz="2400" b="0">
              <a:latin typeface="Times New Roman" panose="02020603050405020304" pitchFamily="18" charset="0"/>
            </a:endParaRPr>
          </a:p>
        </p:txBody>
      </p:sp>
      <p:pic>
        <p:nvPicPr>
          <p:cNvPr id="18" name="Picture 11"/>
          <p:cNvPicPr>
            <a:picLocks noChangeAspect="1" noChangeArrowheads="1"/>
          </p:cNvPicPr>
          <p:nvPr userDrawn="1"/>
        </p:nvPicPr>
        <p:blipFill>
          <a:blip r:embed="rId13">
            <a:extLst>
              <a:ext uri="{28A0092B-C50C-407E-A947-70E740481C1C}">
                <a14:useLocalDpi xmlns:a14="http://schemas.microsoft.com/office/drawing/2010/main" val="0"/>
              </a:ext>
            </a:extLst>
          </a:blip>
          <a:srcRect l="5905" t="44292" r="88582" b="18456"/>
          <a:stretch>
            <a:fillRect/>
          </a:stretch>
        </p:blipFill>
        <p:spPr bwMode="auto">
          <a:xfrm>
            <a:off x="0" y="914400"/>
            <a:ext cx="19050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2"/>
          <p:cNvPicPr>
            <a:picLocks noChangeAspect="1" noChangeArrowheads="1"/>
          </p:cNvPicPr>
          <p:nvPr userDrawn="1"/>
        </p:nvPicPr>
        <p:blipFill>
          <a:blip r:embed="rId13">
            <a:extLst>
              <a:ext uri="{28A0092B-C50C-407E-A947-70E740481C1C}">
                <a14:useLocalDpi xmlns:a14="http://schemas.microsoft.com/office/drawing/2010/main" val="0"/>
              </a:ext>
            </a:extLst>
          </a:blip>
          <a:srcRect l="17717" t="44292" r="79724" b="18456"/>
          <a:stretch>
            <a:fillRect/>
          </a:stretch>
        </p:blipFill>
        <p:spPr bwMode="auto">
          <a:xfrm>
            <a:off x="1905000" y="914400"/>
            <a:ext cx="7620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13"/>
          <p:cNvPicPr>
            <a:picLocks noChangeAspect="1" noChangeArrowheads="1"/>
          </p:cNvPicPr>
          <p:nvPr userDrawn="1"/>
        </p:nvPicPr>
        <p:blipFill>
          <a:blip r:embed="rId13">
            <a:extLst>
              <a:ext uri="{28A0092B-C50C-407E-A947-70E740481C1C}">
                <a14:useLocalDpi xmlns:a14="http://schemas.microsoft.com/office/drawing/2010/main" val="0"/>
              </a:ext>
            </a:extLst>
          </a:blip>
          <a:srcRect l="5905" t="44292" r="88582" b="18456"/>
          <a:stretch>
            <a:fillRect/>
          </a:stretch>
        </p:blipFill>
        <p:spPr bwMode="auto">
          <a:xfrm>
            <a:off x="2667000" y="0"/>
            <a:ext cx="6477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descr="http://www.uni-mannheim.de/1/presse_uni_medien/Corporate%20Design/Vorlagen%20und%20Gesch%C3%A4ftsausstattung/UNI_MA_Logo_DE_RGB.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61257" y="0"/>
            <a:ext cx="2144486" cy="911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558608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9"/>
          <p:cNvPicPr>
            <a:picLocks noChangeAspect="1" noChangeArrowheads="1"/>
          </p:cNvPicPr>
          <p:nvPr userDrawn="1"/>
        </p:nvPicPr>
        <p:blipFill>
          <a:blip r:embed="rId13">
            <a:extLst>
              <a:ext uri="{28A0092B-C50C-407E-A947-70E740481C1C}">
                <a14:useLocalDpi xmlns:a14="http://schemas.microsoft.com/office/drawing/2010/main" val="0"/>
              </a:ext>
            </a:extLst>
          </a:blip>
          <a:srcRect l="5905" t="44292" r="88582" b="18456"/>
          <a:stretch>
            <a:fillRect/>
          </a:stretch>
        </p:blipFill>
        <p:spPr bwMode="auto">
          <a:xfrm>
            <a:off x="2667000" y="0"/>
            <a:ext cx="6477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0"/>
          <p:cNvPicPr preferRelativeResize="0">
            <a:picLocks noChangeArrowheads="1"/>
          </p:cNvPicPr>
          <p:nvPr userDrawn="1"/>
        </p:nvPicPr>
        <p:blipFill>
          <a:blip r:embed="rId13">
            <a:extLst>
              <a:ext uri="{28A0092B-C50C-407E-A947-70E740481C1C}">
                <a14:useLocalDpi xmlns:a14="http://schemas.microsoft.com/office/drawing/2010/main" val="0"/>
              </a:ext>
            </a:extLst>
          </a:blip>
          <a:srcRect l="5905" t="44296" r="88570" b="18457"/>
          <a:stretch>
            <a:fillRect/>
          </a:stretch>
        </p:blipFill>
        <p:spPr bwMode="auto">
          <a:xfrm>
            <a:off x="0" y="659765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1"/>
          <p:cNvPicPr>
            <a:picLocks noChangeAspect="1" noChangeArrowheads="1"/>
          </p:cNvPicPr>
          <p:nvPr userDrawn="1"/>
        </p:nvPicPr>
        <p:blipFill>
          <a:blip r:embed="rId13">
            <a:extLst>
              <a:ext uri="{28A0092B-C50C-407E-A947-70E740481C1C}">
                <a14:useLocalDpi xmlns:a14="http://schemas.microsoft.com/office/drawing/2010/main" val="0"/>
              </a:ext>
            </a:extLst>
          </a:blip>
          <a:srcRect l="17717" t="44292" r="79724" b="18456"/>
          <a:stretch>
            <a:fillRect/>
          </a:stretch>
        </p:blipFill>
        <p:spPr bwMode="auto">
          <a:xfrm>
            <a:off x="0" y="914400"/>
            <a:ext cx="9144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2"/>
          <p:cNvSpPr>
            <a:spLocks noChangeArrowheads="1"/>
          </p:cNvSpPr>
          <p:nvPr userDrawn="1"/>
        </p:nvSpPr>
        <p:spPr bwMode="auto">
          <a:xfrm>
            <a:off x="8674100" y="6600825"/>
            <a:ext cx="4889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algn="r"/>
            <a:fld id="{64AC6193-8E06-4D84-9B13-FF982C0FD13D}" type="slidenum">
              <a:rPr lang="de-DE" altLang="de-DE" sz="1200" b="0">
                <a:solidFill>
                  <a:schemeClr val="bg1"/>
                </a:solidFill>
              </a:rPr>
              <a:pPr algn="r"/>
              <a:t>‹Nr.›</a:t>
            </a:fld>
            <a:endParaRPr lang="de-DE" altLang="de-DE" sz="1200" b="0">
              <a:solidFill>
                <a:schemeClr val="bg1"/>
              </a:solidFill>
            </a:endParaRPr>
          </a:p>
        </p:txBody>
      </p:sp>
      <p:sp>
        <p:nvSpPr>
          <p:cNvPr id="20" name="Rectangle 13"/>
          <p:cNvSpPr>
            <a:spLocks noChangeArrowheads="1"/>
          </p:cNvSpPr>
          <p:nvPr userDrawn="1"/>
        </p:nvSpPr>
        <p:spPr bwMode="auto">
          <a:xfrm>
            <a:off x="3301467" y="6608763"/>
            <a:ext cx="2539478"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400" b="1">
                <a:solidFill>
                  <a:schemeClr val="tx1"/>
                </a:solidFill>
                <a:latin typeface="Arial" charset="0"/>
              </a:defRPr>
            </a:lvl1pPr>
            <a:lvl2pPr marL="742950" indent="-285750">
              <a:defRPr sz="1400" b="1">
                <a:solidFill>
                  <a:schemeClr val="tx1"/>
                </a:solidFill>
                <a:latin typeface="Arial" charset="0"/>
              </a:defRPr>
            </a:lvl2pPr>
            <a:lvl3pPr marL="1143000" indent="-228600">
              <a:defRPr sz="1400" b="1">
                <a:solidFill>
                  <a:schemeClr val="tx1"/>
                </a:solidFill>
                <a:latin typeface="Arial" charset="0"/>
              </a:defRPr>
            </a:lvl3pPr>
            <a:lvl4pPr marL="1600200" indent="-228600">
              <a:defRPr sz="1400" b="1">
                <a:solidFill>
                  <a:schemeClr val="tx1"/>
                </a:solidFill>
                <a:latin typeface="Arial" charset="0"/>
              </a:defRPr>
            </a:lvl4pPr>
            <a:lvl5pPr marL="2057400" indent="-228600">
              <a:defRPr sz="1400" b="1">
                <a:solidFill>
                  <a:schemeClr val="tx1"/>
                </a:solidFill>
                <a:latin typeface="Arial" charset="0"/>
              </a:defRPr>
            </a:lvl5pPr>
            <a:lvl6pPr marL="2514600" indent="-228600" algn="ctr" eaLnBrk="0" fontAlgn="base" hangingPunct="0">
              <a:spcBef>
                <a:spcPct val="0"/>
              </a:spcBef>
              <a:spcAft>
                <a:spcPct val="0"/>
              </a:spcAft>
              <a:defRPr sz="1400" b="1">
                <a:solidFill>
                  <a:schemeClr val="tx1"/>
                </a:solidFill>
                <a:latin typeface="Arial" charset="0"/>
              </a:defRPr>
            </a:lvl6pPr>
            <a:lvl7pPr marL="2971800" indent="-228600" algn="ctr" eaLnBrk="0" fontAlgn="base" hangingPunct="0">
              <a:spcBef>
                <a:spcPct val="0"/>
              </a:spcBef>
              <a:spcAft>
                <a:spcPct val="0"/>
              </a:spcAft>
              <a:defRPr sz="1400" b="1">
                <a:solidFill>
                  <a:schemeClr val="tx1"/>
                </a:solidFill>
                <a:latin typeface="Arial" charset="0"/>
              </a:defRPr>
            </a:lvl7pPr>
            <a:lvl8pPr marL="3429000" indent="-228600" algn="ctr" eaLnBrk="0" fontAlgn="base" hangingPunct="0">
              <a:spcBef>
                <a:spcPct val="0"/>
              </a:spcBef>
              <a:spcAft>
                <a:spcPct val="0"/>
              </a:spcAft>
              <a:defRPr sz="1400" b="1">
                <a:solidFill>
                  <a:schemeClr val="tx1"/>
                </a:solidFill>
                <a:latin typeface="Arial" charset="0"/>
              </a:defRPr>
            </a:lvl8pPr>
            <a:lvl9pPr marL="3886200" indent="-228600" algn="ctr" eaLnBrk="0" fontAlgn="base" hangingPunct="0">
              <a:spcBef>
                <a:spcPct val="0"/>
              </a:spcBef>
              <a:spcAft>
                <a:spcPct val="0"/>
              </a:spcAft>
              <a:defRPr sz="1400" b="1">
                <a:solidFill>
                  <a:schemeClr val="tx1"/>
                </a:solidFill>
                <a:latin typeface="Arial" charset="0"/>
              </a:defRPr>
            </a:lvl9pPr>
          </a:lstStyle>
          <a:p>
            <a:pPr algn="ctr">
              <a:defRPr/>
            </a:pPr>
            <a:r>
              <a:rPr lang="en-US" altLang="de-DE" sz="900" b="0" dirty="0">
                <a:solidFill>
                  <a:schemeClr val="bg1"/>
                </a:solidFill>
                <a:cs typeface="Arial" charset="0"/>
              </a:rPr>
              <a:t>© 2017 </a:t>
            </a:r>
            <a:r>
              <a:rPr lang="en-US" altLang="de-DE" sz="900" b="0" dirty="0" err="1">
                <a:solidFill>
                  <a:schemeClr val="bg1"/>
                </a:solidFill>
                <a:cs typeface="Arial" charset="0"/>
              </a:rPr>
              <a:t>RiBGH</a:t>
            </a:r>
            <a:r>
              <a:rPr lang="en-US" altLang="de-DE" sz="900" b="0" dirty="0">
                <a:solidFill>
                  <a:schemeClr val="bg1"/>
                </a:solidFill>
                <a:cs typeface="Arial" charset="0"/>
              </a:rPr>
              <a:t> Professor Dr. Markus </a:t>
            </a:r>
            <a:r>
              <a:rPr lang="en-US" altLang="de-DE" sz="900" b="0" dirty="0" err="1">
                <a:solidFill>
                  <a:schemeClr val="bg1"/>
                </a:solidFill>
                <a:cs typeface="Arial" charset="0"/>
              </a:rPr>
              <a:t>Gehrlein</a:t>
            </a:r>
            <a:endParaRPr lang="en-US" altLang="de-DE" sz="900" b="0" dirty="0">
              <a:solidFill>
                <a:schemeClr val="bg1"/>
              </a:solidFill>
              <a:cs typeface="Arial" charset="0"/>
            </a:endParaRPr>
          </a:p>
        </p:txBody>
      </p:sp>
      <p:pic>
        <p:nvPicPr>
          <p:cNvPr id="21" name="Picture 2" descr="http://www.uni-mannheim.de/1/presse_uni_medien/Corporate%20Design/Vorlagen%20und%20Gesch%C3%A4ftsausstattung/UNI_MA_Logo_DE_RGB.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61257" y="0"/>
            <a:ext cx="2144486" cy="911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86922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bwMode="auto">
          <a:xfrm>
            <a:off x="2687042" y="1441560"/>
            <a:ext cx="6456958" cy="54164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150000"/>
              </a:lnSpc>
            </a:pPr>
            <a:r>
              <a:rPr lang="de-DE" altLang="de-DE" sz="2400" i="1" dirty="0">
                <a:solidFill>
                  <a:schemeClr val="tx1"/>
                </a:solidFill>
                <a:latin typeface="Arial" panose="020B0604020202020204" pitchFamily="34" charset="0"/>
                <a:cs typeface="Arial" panose="020B0604020202020204" pitchFamily="34" charset="0"/>
              </a:rPr>
              <a:t>Prof. Dr. Markus Gehrlein</a:t>
            </a:r>
            <a:r>
              <a:rPr lang="de-DE" altLang="de-DE" sz="2800" i="1" dirty="0">
                <a:solidFill>
                  <a:schemeClr val="tx1"/>
                </a:solidFill>
                <a:latin typeface="Arial" panose="020B0604020202020204" pitchFamily="34" charset="0"/>
                <a:cs typeface="Arial" panose="020B0604020202020204" pitchFamily="34" charset="0"/>
              </a:rPr>
              <a:t/>
            </a:r>
            <a:br>
              <a:rPr lang="de-DE" altLang="de-DE" sz="2800" i="1" dirty="0">
                <a:solidFill>
                  <a:schemeClr val="tx1"/>
                </a:solidFill>
                <a:latin typeface="Arial" panose="020B0604020202020204" pitchFamily="34" charset="0"/>
                <a:cs typeface="Arial" panose="020B0604020202020204" pitchFamily="34" charset="0"/>
              </a:rPr>
            </a:br>
            <a:r>
              <a:rPr lang="de-DE" altLang="de-DE" sz="2400" dirty="0">
                <a:solidFill>
                  <a:schemeClr val="tx1"/>
                </a:solidFill>
                <a:latin typeface="Arial" panose="020B0604020202020204" pitchFamily="34" charset="0"/>
                <a:cs typeface="Arial" panose="020B0604020202020204" pitchFamily="34" charset="0"/>
              </a:rPr>
              <a:t/>
            </a:r>
            <a:br>
              <a:rPr lang="de-DE" altLang="de-DE" sz="2400" dirty="0">
                <a:solidFill>
                  <a:schemeClr val="tx1"/>
                </a:solidFill>
                <a:latin typeface="Arial" panose="020B0604020202020204" pitchFamily="34" charset="0"/>
                <a:cs typeface="Arial" panose="020B0604020202020204" pitchFamily="34" charset="0"/>
              </a:rPr>
            </a:br>
            <a:r>
              <a:rPr lang="de-DE" altLang="de-DE" sz="2400" b="1" dirty="0">
                <a:latin typeface="Arial" panose="020B0604020202020204" pitchFamily="34" charset="0"/>
                <a:cs typeface="Arial" panose="020B0604020202020204" pitchFamily="34" charset="0"/>
              </a:rPr>
              <a:t>75 Jahre Grundgesetz</a:t>
            </a:r>
            <a:br>
              <a:rPr lang="de-DE" altLang="de-DE" sz="2400" b="1" dirty="0">
                <a:latin typeface="Arial" panose="020B0604020202020204" pitchFamily="34" charset="0"/>
                <a:cs typeface="Arial" panose="020B0604020202020204" pitchFamily="34" charset="0"/>
              </a:rPr>
            </a:br>
            <a:r>
              <a:rPr lang="de-DE" altLang="de-DE" sz="2400" b="1" dirty="0">
                <a:latin typeface="Arial" panose="020B0604020202020204" pitchFamily="34" charset="0"/>
                <a:cs typeface="Arial" panose="020B0604020202020204" pitchFamily="34" charset="0"/>
              </a:rPr>
              <a:t/>
            </a:r>
            <a:br>
              <a:rPr lang="de-DE" altLang="de-DE" sz="2400" b="1" dirty="0">
                <a:latin typeface="Arial" panose="020B0604020202020204" pitchFamily="34" charset="0"/>
                <a:cs typeface="Arial" panose="020B0604020202020204" pitchFamily="34" charset="0"/>
              </a:rPr>
            </a:br>
            <a:r>
              <a:rPr lang="de-DE" altLang="de-DE" sz="2400" b="1" dirty="0">
                <a:latin typeface="Arial" panose="020B0604020202020204" pitchFamily="34" charset="0"/>
                <a:cs typeface="Arial" panose="020B0604020202020204" pitchFamily="34" charset="0"/>
              </a:rPr>
              <a:t>Landau, 15. April 2024</a:t>
            </a:r>
            <a:endParaRPr lang="de-DE" altLang="de-DE"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9859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27926"/>
            <a:ext cx="9000000" cy="5220000"/>
          </a:xfrm>
        </p:spPr>
        <p:txBody>
          <a:bodyPr/>
          <a:lstStyle/>
          <a:p>
            <a:pPr marL="360000" lvl="1" indent="0">
              <a:buNone/>
            </a:pPr>
            <a:r>
              <a:rPr lang="de-DE" sz="1800" b="1" dirty="0">
                <a:latin typeface="Times New Roman" panose="02020603050405020304" pitchFamily="18" charset="0"/>
                <a:cs typeface="Times New Roman" panose="02020603050405020304" pitchFamily="18" charset="0"/>
              </a:rPr>
              <a:t>I. </a:t>
            </a:r>
            <a:r>
              <a:rPr lang="de-DE" sz="1800" b="1" dirty="0">
                <a:effectLst/>
                <a:latin typeface="Times New Roman" panose="02020603050405020304" pitchFamily="18" charset="0"/>
                <a:ea typeface="Aptos" panose="020B0004020202020204" pitchFamily="34" charset="0"/>
              </a:rPr>
              <a:t>Vom Weltkriegsende bis zur Schaffung des Grundgesetzes</a:t>
            </a:r>
          </a:p>
          <a:p>
            <a:pPr marL="360000" lvl="1" indent="0">
              <a:buNone/>
            </a:pPr>
            <a:r>
              <a:rPr lang="de-DE" sz="1800" b="1" dirty="0">
                <a:effectLst/>
                <a:latin typeface="Times New Roman" panose="02020603050405020304" pitchFamily="18" charset="0"/>
                <a:ea typeface="Aptos" panose="020B0004020202020204" pitchFamily="34" charset="0"/>
              </a:rPr>
              <a:t>1. Die verfassungsrechtlich Situation nach dem Zusammenbruch</a:t>
            </a:r>
          </a:p>
          <a:p>
            <a:pPr marL="360000" lvl="1" indent="0">
              <a:buNone/>
            </a:pPr>
            <a:r>
              <a:rPr lang="de-DE" sz="1800" dirty="0">
                <a:effectLst/>
                <a:latin typeface="Times New Roman" panose="02020603050405020304" pitchFamily="18" charset="0"/>
                <a:ea typeface="Aptos" panose="020B0004020202020204" pitchFamily="34" charset="0"/>
              </a:rPr>
              <a:t>Vier-Mächte-Verwaltung der Siegerstaaten USA, Vereinigtes Königreich, Sowjetunion und – ab August 1945 – Frankreich durch Alliierten Kontrollrat </a:t>
            </a:r>
          </a:p>
          <a:p>
            <a:pPr marL="360000" lvl="1" indent="0">
              <a:buNone/>
            </a:pPr>
            <a:r>
              <a:rPr lang="de-DE" sz="1800" dirty="0">
                <a:latin typeface="Times New Roman" panose="02020603050405020304" pitchFamily="18" charset="0"/>
              </a:rPr>
              <a:t>Keine Annexion durch Siegermächte: </a:t>
            </a:r>
            <a:r>
              <a:rPr lang="de-DE" sz="1800" dirty="0">
                <a:effectLst/>
                <a:latin typeface="Times New Roman" panose="02020603050405020304" pitchFamily="18" charset="0"/>
                <a:ea typeface="Aptos" panose="020B0004020202020204" pitchFamily="34" charset="0"/>
              </a:rPr>
              <a:t>Deutschland sollte als politische und wirtschaftliche Einheit in den Grenzen des 31. Dezember 1937 fortbestehen</a:t>
            </a:r>
          </a:p>
          <a:p>
            <a:pPr marL="360000" lvl="1" indent="0">
              <a:buNone/>
            </a:pPr>
            <a:r>
              <a:rPr lang="de-DE" sz="1800" dirty="0">
                <a:effectLst/>
                <a:latin typeface="Times New Roman" panose="02020603050405020304" pitchFamily="18" charset="0"/>
                <a:ea typeface="Aptos" panose="020B0004020202020204" pitchFamily="34" charset="0"/>
              </a:rPr>
              <a:t>Bereits im Jahr 1945 wurde in den Westsektoren auf Initiative der Amerikaner begonnen, neue Länder einschließlich Landesverfassungen zu bilden</a:t>
            </a:r>
          </a:p>
          <a:p>
            <a:pPr marL="360000" lvl="1" indent="0">
              <a:buNone/>
            </a:pPr>
            <a:r>
              <a:rPr lang="de-DE" sz="1800" dirty="0">
                <a:effectLst/>
                <a:latin typeface="Times New Roman" panose="02020603050405020304" pitchFamily="18" charset="0"/>
                <a:ea typeface="Aptos" panose="020B0004020202020204" pitchFamily="34" charset="0"/>
              </a:rPr>
              <a:t>Oberhalb der Länder entstanden ab 1946 Zonenverwaltungen, die miteinander kooperierten. Das Vereinigte Wirtschaftsgebiet der amerikanischen und britischen Zone</a:t>
            </a:r>
            <a:r>
              <a:rPr lang="de-DE" sz="1800" dirty="0">
                <a:latin typeface="Times New Roman" panose="02020603050405020304" pitchFamily="18" charset="0"/>
                <a:ea typeface="Aptos" panose="020B0004020202020204" pitchFamily="34" charset="0"/>
              </a:rPr>
              <a:t>, das später auf die französische Zone erstreckt wurde</a:t>
            </a:r>
          </a:p>
          <a:p>
            <a:pPr marL="360000" lvl="1" indent="0">
              <a:buNone/>
            </a:pPr>
            <a:r>
              <a:rPr lang="de-DE" sz="1800" dirty="0">
                <a:effectLst/>
                <a:latin typeface="Times New Roman" panose="02020603050405020304" pitchFamily="18" charset="0"/>
                <a:ea typeface="Aptos" panose="020B0004020202020204" pitchFamily="34" charset="0"/>
              </a:rPr>
              <a:t>Die Londoner Vier-Mächte-Konferenz vom Dezember 1947 besiegelte die unüberbrückbaren Differenzen zwischen den drei Westalliierten und der Sowjetunion, das weitere politische Schicksal Deutschlands gemeinsam zu gestalten</a:t>
            </a:r>
            <a:endParaRPr lang="de-DE" dirty="0"/>
          </a:p>
        </p:txBody>
      </p:sp>
    </p:spTree>
    <p:extLst>
      <p:ext uri="{BB962C8B-B14F-4D97-AF65-F5344CB8AC3E}">
        <p14:creationId xmlns:p14="http://schemas.microsoft.com/office/powerpoint/2010/main" val="2864150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buNone/>
            </a:pPr>
            <a:r>
              <a:rPr lang="de-DE" sz="1800" dirty="0">
                <a:effectLst/>
                <a:latin typeface="Times New Roman" panose="02020603050405020304" pitchFamily="18" charset="0"/>
                <a:ea typeface="Aptos" panose="020B0004020202020204" pitchFamily="34" charset="0"/>
              </a:rPr>
              <a:t>2. Auftrag zur Schaffung einer Verfassung</a:t>
            </a:r>
          </a:p>
          <a:p>
            <a:pPr marL="0" indent="0">
              <a:buNone/>
            </a:pPr>
            <a:r>
              <a:rPr lang="de-DE" sz="1800" b="0" dirty="0">
                <a:effectLst/>
                <a:latin typeface="Times New Roman" panose="02020603050405020304" pitchFamily="18" charset="0"/>
                <a:ea typeface="Aptos" panose="020B0004020202020204" pitchFamily="34" charset="0"/>
              </a:rPr>
              <a:t>Einigung der Westalliierten unter Einbeziehung der Beneluxstaaten Niederlande, Belgien und Luxemburg auf der Londoner Sechs-Mächte-Konferenz im Frühjahr 1948 auf drei Dokumente</a:t>
            </a:r>
          </a:p>
          <a:p>
            <a:pPr marL="0" indent="0">
              <a:buNone/>
            </a:pPr>
            <a:r>
              <a:rPr lang="de-DE" sz="1800" b="0" dirty="0">
                <a:effectLst/>
                <a:latin typeface="Times New Roman" panose="02020603050405020304" pitchFamily="18" charset="0"/>
                <a:ea typeface="Aptos" panose="020B0004020202020204" pitchFamily="34" charset="0"/>
              </a:rPr>
              <a:t>Das erste Dokument enthielt den Auftrag an die Ministerpräsidenten, bis zum 1. September 1948 eine verfassungsgebende Nationalversammlung einzuberufen</a:t>
            </a:r>
          </a:p>
          <a:p>
            <a:pPr marL="0" indent="0">
              <a:buNone/>
            </a:pPr>
            <a:r>
              <a:rPr lang="de-DE" sz="1800" b="0" dirty="0">
                <a:effectLst/>
                <a:latin typeface="Times New Roman" panose="02020603050405020304" pitchFamily="18" charset="0"/>
                <a:ea typeface="Aptos" panose="020B0004020202020204" pitchFamily="34" charset="0"/>
              </a:rPr>
              <a:t>Ministerpräsidenten kamen gegen den Widerstand der Westalliierten überein, keine Verfassung, sondern ein bloßes Provisorium unter dem - den westfälischen Friedensverträgen entlehnten Namen - Grundgesetz zu schaffen</a:t>
            </a:r>
          </a:p>
          <a:p>
            <a:pPr marL="0" indent="0">
              <a:buNone/>
            </a:pPr>
            <a:r>
              <a:rPr lang="de-DE" sz="1800" b="0" dirty="0">
                <a:effectLst/>
                <a:latin typeface="Times New Roman" panose="02020603050405020304" pitchFamily="18" charset="0"/>
                <a:ea typeface="Aptos" panose="020B0004020202020204" pitchFamily="34" charset="0"/>
              </a:rPr>
              <a:t>Mitglieder des Parlamentarischen Rats von den Länderparlamenten im August 1948 gewählt</a:t>
            </a:r>
            <a:endParaRPr lang="de-DE" sz="1800" b="0" dirty="0">
              <a:latin typeface="Times New Roman" panose="02020603050405020304" pitchFamily="18" charset="0"/>
              <a:ea typeface="Aptos" panose="020B0004020202020204" pitchFamily="34" charset="0"/>
            </a:endParaRPr>
          </a:p>
          <a:p>
            <a:pPr marL="0" indent="0">
              <a:buNone/>
            </a:pPr>
            <a:r>
              <a:rPr lang="de-DE" sz="1800" b="0" dirty="0">
                <a:effectLst/>
                <a:latin typeface="Times New Roman" panose="02020603050405020304" pitchFamily="18" charset="0"/>
                <a:ea typeface="Aptos" panose="020B0004020202020204" pitchFamily="34" charset="0"/>
              </a:rPr>
              <a:t>Gleichzeitig setzten die Länder einen mit je einem Vertreter der Länder besetzten Sachverständigenausschuss ein, der zwei Wochen auf der Insel Herrenchiemsee tagte und unter dem Begriff „Herrenchiemsee-Entwurf“ Grundzüge des späteren Grundgesetzes konzipierte</a:t>
            </a:r>
          </a:p>
          <a:p>
            <a:pPr marL="0" indent="0">
              <a:buNone/>
            </a:pPr>
            <a:endParaRPr lang="de-DE" sz="1800" b="0" dirty="0">
              <a:effectLst/>
              <a:latin typeface="Times New Roman" panose="02020603050405020304" pitchFamily="18" charset="0"/>
              <a:ea typeface="Aptos" panose="020B0004020202020204" pitchFamily="34" charset="0"/>
            </a:endParaRPr>
          </a:p>
        </p:txBody>
      </p:sp>
    </p:spTree>
    <p:extLst>
      <p:ext uri="{BB962C8B-B14F-4D97-AF65-F5344CB8AC3E}">
        <p14:creationId xmlns:p14="http://schemas.microsoft.com/office/powerpoint/2010/main" val="3167623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30000"/>
              </a:lnSpc>
              <a:buNone/>
            </a:pPr>
            <a:r>
              <a:rPr lang="de-DE" sz="1800" dirty="0">
                <a:latin typeface="Times New Roman" panose="02020603050405020304" pitchFamily="18" charset="0"/>
                <a:cs typeface="Times New Roman" panose="02020603050405020304" pitchFamily="18" charset="0"/>
              </a:rPr>
              <a:t>3. Erarbeitung des Grundgesetzes durch Parlamentarischen Rat</a:t>
            </a:r>
          </a:p>
          <a:p>
            <a:pPr marL="0" indent="0">
              <a:lnSpc>
                <a:spcPct val="130000"/>
              </a:lnSpc>
              <a:buNone/>
            </a:pPr>
            <a:r>
              <a:rPr lang="de-DE" sz="1800" b="0" dirty="0">
                <a:effectLst/>
                <a:latin typeface="Times New Roman" panose="02020603050405020304" pitchFamily="18" charset="0"/>
                <a:ea typeface="Aptos" panose="020B0004020202020204" pitchFamily="34" charset="0"/>
              </a:rPr>
              <a:t>Der aus 65 Mitgliedern bestehende Parlamentarische Rat kam am 1. September 1948 zu seiner konstituierenden Sitzung zusammen, auf der </a:t>
            </a:r>
            <a:r>
              <a:rPr lang="de-DE" sz="1800" b="0" i="1" dirty="0">
                <a:effectLst/>
                <a:latin typeface="Times New Roman" panose="02020603050405020304" pitchFamily="18" charset="0"/>
                <a:ea typeface="Aptos" panose="020B0004020202020204" pitchFamily="34" charset="0"/>
              </a:rPr>
              <a:t>Konrad Adenauer</a:t>
            </a:r>
            <a:r>
              <a:rPr lang="de-DE" sz="1800" b="0" dirty="0">
                <a:effectLst/>
                <a:latin typeface="Times New Roman" panose="02020603050405020304" pitchFamily="18" charset="0"/>
                <a:ea typeface="Aptos" panose="020B0004020202020204" pitchFamily="34" charset="0"/>
              </a:rPr>
              <a:t> zum Vorsitzenden gewählt wurde: </a:t>
            </a:r>
            <a:r>
              <a:rPr lang="de-DE" sz="1800" b="0" i="1" dirty="0">
                <a:effectLst/>
                <a:latin typeface="Times New Roman" panose="02020603050405020304" pitchFamily="18" charset="0"/>
                <a:ea typeface="Aptos" panose="020B0004020202020204" pitchFamily="34" charset="0"/>
              </a:rPr>
              <a:t>Carlo Schmid </a:t>
            </a:r>
            <a:r>
              <a:rPr lang="de-DE" sz="1800" b="0" dirty="0">
                <a:effectLst/>
                <a:latin typeface="Times New Roman" panose="02020603050405020304" pitchFamily="18" charset="0"/>
                <a:ea typeface="Aptos" panose="020B0004020202020204" pitchFamily="34" charset="0"/>
              </a:rPr>
              <a:t>wurde zum Vorsitzenden des Hauptausschusses gewählt</a:t>
            </a:r>
          </a:p>
          <a:p>
            <a:pPr marL="0" indent="0">
              <a:lnSpc>
                <a:spcPct val="130000"/>
              </a:lnSpc>
              <a:buNone/>
            </a:pPr>
            <a:r>
              <a:rPr lang="de-DE" sz="1800" b="0" dirty="0">
                <a:effectLst/>
                <a:latin typeface="Times New Roman" panose="02020603050405020304" pitchFamily="18" charset="0"/>
                <a:ea typeface="Aptos" panose="020B0004020202020204" pitchFamily="34" charset="0"/>
              </a:rPr>
              <a:t>Grundgesetz wurde genau vier Jahre nach der bedingungslosen Kapitulation am 8. Mai 1949 mit 53 gegen 12 Stimmen beschlossen</a:t>
            </a:r>
          </a:p>
          <a:p>
            <a:pPr marL="0" indent="0">
              <a:lnSpc>
                <a:spcPct val="130000"/>
              </a:lnSpc>
              <a:buNone/>
            </a:pPr>
            <a:r>
              <a:rPr lang="de-DE" sz="1800" b="0" dirty="0">
                <a:effectLst/>
                <a:latin typeface="Times New Roman" panose="02020603050405020304" pitchFamily="18" charset="0"/>
                <a:ea typeface="Aptos" panose="020B0004020202020204" pitchFamily="34" charset="0"/>
              </a:rPr>
              <a:t>Grundgesetz bedurfte gemäß Art. 144 GG für sein Inkrafttreten der Annahme durch die Volksvertretungen in zwei Dritteln der westdeutschen Länder: Ablehnung durch Bayern: Inkrafttreten am 23. Mai 1949</a:t>
            </a:r>
          </a:p>
          <a:p>
            <a:pPr marL="0" indent="0">
              <a:lnSpc>
                <a:spcPct val="130000"/>
              </a:lnSpc>
              <a:buNone/>
            </a:pPr>
            <a:r>
              <a:rPr lang="de-DE" sz="1800" b="0" dirty="0">
                <a:latin typeface="Times New Roman" panose="02020603050405020304" pitchFamily="18" charset="0"/>
                <a:ea typeface="Aptos" panose="020B0004020202020204" pitchFamily="34" charset="0"/>
              </a:rPr>
              <a:t>Erstreckung des Grundgesetzes nach Art. 23 auf Saarland im Jahr 1957 und die neuen Länder im Jahr 1990</a:t>
            </a:r>
            <a:endParaRPr lang="de-DE" sz="1800" b="0" dirty="0">
              <a:effectLst/>
              <a:latin typeface="Times New Roman" panose="02020603050405020304" pitchFamily="18" charset="0"/>
              <a:ea typeface="Aptos" panose="020B0004020202020204" pitchFamily="34" charset="0"/>
            </a:endParaRPr>
          </a:p>
          <a:p>
            <a:pPr marL="0" indent="0">
              <a:lnSpc>
                <a:spcPct val="130000"/>
              </a:lnSpc>
              <a:buNone/>
            </a:pPr>
            <a:endParaRPr lang="de-DE" sz="18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4870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II. Präambel</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Unter einer Präambel oder Vorspruch versteht man traditionell die in feierlicher Sprache gehaltene Eingangsformel einer Verfassung, die auf die Entstehungsumstände und die Motivation verweist sowie Verheißungen und Zielsetzungen der Verfassung umschreibt</a:t>
            </a:r>
          </a:p>
          <a:p>
            <a:pPr marL="0" indent="0">
              <a:buNone/>
            </a:pPr>
            <a:r>
              <a:rPr lang="de-DE" sz="1800" b="0" dirty="0">
                <a:effectLst/>
                <a:latin typeface="Times New Roman" panose="02020603050405020304" pitchFamily="18" charset="0"/>
                <a:ea typeface="Aptos" panose="020B0004020202020204" pitchFamily="34" charset="0"/>
              </a:rPr>
              <a:t>Vorangestellt ist der Präambel die Wendung, dass sich das deutsche Volk „im Bewusstsein seiner Verantwortung vor Gott und den Menschen“ dieses Grundgesetz gegeben habe. Der Gottesbezug wird von der heutigen Staatsrechtslehre nicht mehr als Beleg für eine grundsätzliche Bevorzugung des christlichen Glaubens verstanden. Vielmehr soll es sich um eine Demutsformel handeln, die einer religiösen Überhöhung eine Absage erteilt und Weltlichkeit, Endlichkeit sowie Fehlbarkeit des Grundgesetzes betont</a:t>
            </a:r>
            <a:endParaRPr lang="de-DE" altLang="de-DE" b="0" dirty="0"/>
          </a:p>
        </p:txBody>
      </p:sp>
    </p:spTree>
    <p:extLst>
      <p:ext uri="{BB962C8B-B14F-4D97-AF65-F5344CB8AC3E}">
        <p14:creationId xmlns:p14="http://schemas.microsoft.com/office/powerpoint/2010/main" val="3503417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III. Grundrechtskatalog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Eines der Glanzstücke des Grundgesetzes ist der in Art. 1 bis 20 GG enthaltene Grundrechtsteil, der durch die schrecklichen Erfahrungen der NS-Diktatur geprägt ist</a:t>
            </a:r>
          </a:p>
          <a:p>
            <a:pPr marL="0" indent="0">
              <a:buNone/>
            </a:pPr>
            <a:r>
              <a:rPr lang="de-DE" sz="1800" b="0" dirty="0">
                <a:effectLst/>
                <a:latin typeface="Times New Roman" panose="02020603050405020304" pitchFamily="18" charset="0"/>
                <a:ea typeface="Aptos" panose="020B0004020202020204" pitchFamily="34" charset="0"/>
              </a:rPr>
              <a:t>Das Verdienst des Grundgesetzes liegt darin, dass die Grundrechte, wie Art. 1 Abs. 3 GG ausdrücklich vorsieht, eine „individuelle Verfassungserzwingungsmacht“ verleihen und subjektive Rechte der Grundrechtsberechtigten vor allem im Verhältnis zur Staatsgewalt, aber auch im privaten Rechtsverkehr schaffen</a:t>
            </a:r>
          </a:p>
          <a:p>
            <a:pPr marL="0" indent="0" algn="just">
              <a:lnSpc>
                <a:spcPct val="107000"/>
              </a:lnSpc>
              <a:spcAft>
                <a:spcPts val="800"/>
              </a:spcAft>
              <a:buNone/>
            </a:pPr>
            <a:r>
              <a:rPr lang="de-DE" sz="1800" kern="100" dirty="0">
                <a:effectLst/>
                <a:latin typeface="Times New Roman" panose="02020603050405020304" pitchFamily="18" charset="0"/>
                <a:ea typeface="Aptos" panose="020B0004020202020204" pitchFamily="34" charset="0"/>
                <a:cs typeface="Times New Roman" panose="02020603050405020304" pitchFamily="18" charset="0"/>
              </a:rPr>
              <a:t>1. Unterscheidung der Grundrechte</a:t>
            </a:r>
          </a:p>
          <a:p>
            <a:pPr marL="0" indent="0" algn="just">
              <a:lnSpc>
                <a:spcPct val="107000"/>
              </a:lnSpc>
              <a:spcAft>
                <a:spcPts val="800"/>
              </a:spcAft>
              <a:buNone/>
            </a:pP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Die Grundrechte können als Freiheitsrechte und Gleichheitsrechte klassifiziert werden. </a:t>
            </a:r>
          </a:p>
          <a:p>
            <a:pPr algn="just">
              <a:lnSpc>
                <a:spcPct val="107000"/>
              </a:lnSpc>
              <a:spcAft>
                <a:spcPts val="800"/>
              </a:spcAft>
              <a:buAutoNum type="alphaLcParenR"/>
            </a:pPr>
            <a:r>
              <a:rPr lang="de-DE" sz="1800" kern="100" dirty="0">
                <a:effectLst/>
                <a:latin typeface="Times New Roman" panose="02020603050405020304" pitchFamily="18" charset="0"/>
                <a:ea typeface="Aptos" panose="020B0004020202020204" pitchFamily="34" charset="0"/>
                <a:cs typeface="Times New Roman" panose="02020603050405020304" pitchFamily="18" charset="0"/>
              </a:rPr>
              <a:t>Freiheitsgrundrechte</a:t>
            </a:r>
          </a:p>
          <a:p>
            <a:pPr marL="0" indent="0" algn="just">
              <a:lnSpc>
                <a:spcPct val="107000"/>
              </a:lnSpc>
              <a:spcAft>
                <a:spcPts val="800"/>
              </a:spcAft>
              <a:buNone/>
            </a:pPr>
            <a:r>
              <a:rPr lang="de-DE" sz="1800" b="0" dirty="0">
                <a:effectLst/>
                <a:latin typeface="Times New Roman" panose="02020603050405020304" pitchFamily="18" charset="0"/>
                <a:ea typeface="Aptos" panose="020B0004020202020204" pitchFamily="34" charset="0"/>
              </a:rPr>
              <a:t>Recht auf freie Entfaltung der Persönlichkeit wird durch Art. 2 Abs. 1 GG garantiert: Jede Beschränkung erfordert eine gesetzliche Grundlage</a:t>
            </a:r>
            <a:endParaRPr lang="de-DE"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de-DE" altLang="de-DE" b="0" dirty="0"/>
          </a:p>
        </p:txBody>
      </p:sp>
    </p:spTree>
    <p:extLst>
      <p:ext uri="{BB962C8B-B14F-4D97-AF65-F5344CB8AC3E}">
        <p14:creationId xmlns:p14="http://schemas.microsoft.com/office/powerpoint/2010/main" val="495198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F77858BF-95D6-D85D-B490-8B826728C002}"/>
              </a:ext>
            </a:extLst>
          </p:cNvPr>
          <p:cNvSpPr>
            <a:spLocks noGrp="1"/>
          </p:cNvSpPr>
          <p:nvPr>
            <p:ph idx="1"/>
          </p:nvPr>
        </p:nvSpPr>
        <p:spPr/>
        <p:txBody>
          <a:bodyPr/>
          <a:lstStyle/>
          <a:p>
            <a:pPr marL="0" indent="0">
              <a:buNone/>
            </a:pPr>
            <a:r>
              <a:rPr lang="de-DE" sz="1800" b="0" dirty="0">
                <a:effectLst/>
                <a:latin typeface="Times New Roman" panose="02020603050405020304" pitchFamily="18" charset="0"/>
                <a:ea typeface="Aptos" panose="020B0004020202020204" pitchFamily="34" charset="0"/>
              </a:rPr>
              <a:t>Spezielle Freiheitsgrundrechte finden sich mit der Freiheit des Glaubens, des Gewissens und der Religionsausübung in Art. 4 GG, der Meinungs-, Presse-</a:t>
            </a:r>
            <a:r>
              <a:rPr lang="de-DE" sz="1800" b="0" dirty="0">
                <a:latin typeface="Times New Roman" panose="02020603050405020304" pitchFamily="18" charset="0"/>
                <a:ea typeface="Aptos" panose="020B0004020202020204" pitchFamily="34" charset="0"/>
              </a:rPr>
              <a:t> </a:t>
            </a:r>
            <a:r>
              <a:rPr lang="de-DE" sz="1800" b="0" dirty="0">
                <a:effectLst/>
                <a:latin typeface="Times New Roman" panose="02020603050405020304" pitchFamily="18" charset="0"/>
                <a:ea typeface="Aptos" panose="020B0004020202020204" pitchFamily="34" charset="0"/>
              </a:rPr>
              <a:t>und Wissenschaftsfreiheit in Art. 5 GG, dem Schutz von Ehe und Familie in Art. 6 GG, der Versammlungsfreiheit in Art. 8 GG, der Vereinigungsfreiheit in Art. 9 GG, der Berufsfreiheit in Art. 12 GG, der Freiheit der Unverletzlichkeit der Wohnung in Art. 13 GG sowie der Freiheit des Brief-, Post- und Fernmeldeverkehrs in Art. 10 GG, der Freiheit des Eigentums in Art. 14 GG und des Grundrechts auf Asyl in Art. 16a GG. </a:t>
            </a:r>
          </a:p>
          <a:p>
            <a:pPr marL="0" indent="0">
              <a:buNone/>
            </a:pPr>
            <a:r>
              <a:rPr lang="de-DE" sz="1800" b="0" dirty="0">
                <a:effectLst/>
                <a:latin typeface="Times New Roman" panose="02020603050405020304" pitchFamily="18" charset="0"/>
                <a:ea typeface="Aptos" panose="020B0004020202020204" pitchFamily="34" charset="0"/>
              </a:rPr>
              <a:t>Bedeutsam ist, dass die in Art. 2 Abs. 1 GG verankerte allgemeine Handlungsfreiheit ein Auffanggrundrecht darstellt, sofern die speziellen Grundrechte bestimmte Sachverhalte nicht erfassen</a:t>
            </a:r>
          </a:p>
          <a:p>
            <a:pPr marL="0" indent="0" algn="just">
              <a:lnSpc>
                <a:spcPct val="107000"/>
              </a:lnSpc>
              <a:spcAft>
                <a:spcPts val="800"/>
              </a:spcAft>
              <a:buNone/>
            </a:pPr>
            <a:r>
              <a:rPr lang="de-DE" sz="1800" kern="100" dirty="0">
                <a:effectLst/>
                <a:latin typeface="Times New Roman" panose="02020603050405020304" pitchFamily="18" charset="0"/>
                <a:ea typeface="Aptos" panose="020B0004020202020204" pitchFamily="34" charset="0"/>
                <a:cs typeface="Times New Roman" panose="02020603050405020304" pitchFamily="18" charset="0"/>
              </a:rPr>
              <a:t>b) Gleichheitsgrundrechte </a:t>
            </a:r>
          </a:p>
          <a:p>
            <a:pPr marL="0" indent="0">
              <a:buNone/>
            </a:pPr>
            <a:r>
              <a:rPr lang="de-DE" sz="1800" b="0" dirty="0">
                <a:effectLst/>
                <a:latin typeface="Times New Roman" panose="02020603050405020304" pitchFamily="18" charset="0"/>
                <a:ea typeface="Aptos" panose="020B0004020202020204" pitchFamily="34" charset="0"/>
                <a:cs typeface="Times New Roman" panose="02020603050405020304" pitchFamily="18" charset="0"/>
              </a:rPr>
              <a:t>Die Gleichheitsgrundrechte dienen dem Ziel, Vorsorge gegen eine willkürliche oder sachlich nicht gerechtfertigte Ungleichbehandlung von Grundrechtsträgern zu treffen</a:t>
            </a:r>
            <a:endParaRPr lang="de-DE"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0041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30000"/>
              </a:lnSpc>
              <a:buNone/>
            </a:pPr>
            <a:r>
              <a:rPr lang="de-DE" sz="1800" b="0" dirty="0">
                <a:effectLst/>
                <a:latin typeface="Times New Roman" panose="02020603050405020304" pitchFamily="18" charset="0"/>
                <a:ea typeface="Aptos" panose="020B0004020202020204" pitchFamily="34" charset="0"/>
              </a:rPr>
              <a:t>Allerdings steht das Grundrecht sachlich gerechtfertigten Differenzierungen nicht entgegen. Der Gleichheitssatz gebietet dem Normgeber, wesentlich Gleiches gleich und wesentlich Ungleiches ungleich zu behandeln. </a:t>
            </a:r>
          </a:p>
          <a:p>
            <a:pPr marL="0" indent="0">
              <a:lnSpc>
                <a:spcPct val="130000"/>
              </a:lnSpc>
              <a:buNone/>
            </a:pP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Art. 3 Abs. 3 verbietet eine Benachteiligung wegen des Geschlechtes, der Abstammung, der Rasse, der Sprache, der Heimat und Herkunft, des Glaubens und der religiösen oder politischen Anschauungen. Schließlich hat jeder Deutsche gemäß Art. 33 Abs. 1 GG die gleichen staatsbürgerlichen Rechte und Pflichten und nach Art. 33 Abs. 2 GG nach seiner Eignung, Befähigung und fachlichen Leistung gleichen Zugang zu jedem öffentlichen Amt.</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c) </a:t>
            </a:r>
            <a:r>
              <a:rPr lang="de-DE" sz="1800" b="1" kern="100" dirty="0" err="1">
                <a:effectLst/>
                <a:latin typeface="Times New Roman" panose="02020603050405020304" pitchFamily="18" charset="0"/>
                <a:ea typeface="Aptos" panose="020B0004020202020204" pitchFamily="34" charset="0"/>
                <a:cs typeface="Times New Roman" panose="02020603050405020304" pitchFamily="18" charset="0"/>
              </a:rPr>
              <a:t>Jedermanngrundrechte</a:t>
            </a: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 Deutschengrundrechte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buNone/>
            </a:pP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Ferner ist zwischen den sog. </a:t>
            </a:r>
            <a:r>
              <a:rPr lang="de-DE" sz="1800" b="0" kern="100" dirty="0" err="1">
                <a:effectLst/>
                <a:latin typeface="Times New Roman" panose="02020603050405020304" pitchFamily="18" charset="0"/>
                <a:ea typeface="Aptos" panose="020B0004020202020204" pitchFamily="34" charset="0"/>
                <a:cs typeface="Times New Roman" panose="02020603050405020304" pitchFamily="18" charset="0"/>
              </a:rPr>
              <a:t>Jedermanngrundrechten</a:t>
            </a: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 die jede natürliche Person berechtigen, und den sog. Deutschengrundrechten zu unterscheiden, die deutschen Staatsbürgern vorbehalten sind. Schutz der Menschenwürde, freie Entfaltung der Persönlichkeit, Gleichheitsschutz, Religions- und Meinungsfreiheit, Schutz von Ehe und Familie, Eigentumsschutz und Asyl kann jeder Mensch beanspruchen. </a:t>
            </a:r>
          </a:p>
          <a:p>
            <a:pPr marL="0" indent="0">
              <a:lnSpc>
                <a:spcPct val="130000"/>
              </a:lnSpc>
              <a:buNone/>
            </a:pPr>
            <a:endParaRPr lang="de-DE"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lnSpc>
                <a:spcPct val="130000"/>
              </a:lnSpc>
              <a:buNone/>
            </a:pPr>
            <a:endParaRPr lang="de-DE"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lnSpc>
                <a:spcPct val="130000"/>
              </a:lnSpc>
              <a:buNone/>
            </a:pPr>
            <a:endParaRPr lang="de-DE" altLang="de-DE" dirty="0"/>
          </a:p>
        </p:txBody>
      </p:sp>
    </p:spTree>
    <p:extLst>
      <p:ext uri="{BB962C8B-B14F-4D97-AF65-F5344CB8AC3E}">
        <p14:creationId xmlns:p14="http://schemas.microsoft.com/office/powerpoint/2010/main" val="144325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49958"/>
            <a:ext cx="9000000" cy="5220000"/>
          </a:xfrm>
        </p:spPr>
        <p:txBody>
          <a:bodyPr/>
          <a:lstStyle/>
          <a:p>
            <a:pPr marL="0" indent="0">
              <a:buNone/>
            </a:pP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Dagegen sind insbesondere die Versammlungsfreiheit, die Vereinigungsfreiheit und die Berufsfreiheit deutschen Staatsbürgern vorbehalten. </a:t>
            </a:r>
          </a:p>
          <a:p>
            <a:pPr marL="0" indent="0">
              <a:buNone/>
            </a:pP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Die Unterscheidung zwischen Menschen- und Bürgerrechten darf nicht dazu führen, dass Ausländern eine Betätigung im Bereich der Bürgergrundrechte völlig verwehrt wäre. Geht es um die Wahrnehmung der Versammlungs-, Vereinigungs- und Berufsfreiheit, können sich Ausländer auf das Auffanggrundrecht des Art. 2 Abs. 1 GG stützen, das ihnen einen Mindestschutz gewährt.</a:t>
            </a:r>
            <a:endParaRPr lang="de-DE" sz="1800" dirty="0"/>
          </a:p>
        </p:txBody>
      </p:sp>
    </p:spTree>
    <p:extLst>
      <p:ext uri="{BB962C8B-B14F-4D97-AF65-F5344CB8AC3E}">
        <p14:creationId xmlns:p14="http://schemas.microsoft.com/office/powerpoint/2010/main" val="4185505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49958"/>
            <a:ext cx="9000000" cy="5220000"/>
          </a:xfrm>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2. Eingriffe in Grundrechte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Der Grundrechtskatalog ist keine Wundertüte. Grundrechte können nicht stets nach freiem Belieben ausgeübt werden, indem man etwa bei Rot über die Kreuzung fährt oder in Ausübung der Meinungsfreiheit Beleidigungen äußert. Die meisten Grundrechte (Art. 2 Abs. 2 Satz 3, Art. 5 Abs. 2, Art. 8 Abs. 2, Art. 12 Abs. 1 Satz 2, Art. 14 Abs. 1 Satz 2 GG) sind mit einem Schrankenvorbehalt versehen, der Eingriffe in den Schutzbereich des Grundrechts auf der Grundlage eines Gesetzes gestattet.</a:t>
            </a:r>
          </a:p>
          <a:p>
            <a:pPr marL="0" indent="0">
              <a:buNone/>
            </a:pPr>
            <a:r>
              <a:rPr lang="de-DE" sz="1800" b="0" dirty="0">
                <a:effectLst/>
                <a:latin typeface="Times New Roman" panose="02020603050405020304" pitchFamily="18" charset="0"/>
                <a:ea typeface="Aptos" panose="020B0004020202020204" pitchFamily="34" charset="0"/>
                <a:cs typeface="Times New Roman" panose="02020603050405020304" pitchFamily="18" charset="0"/>
              </a:rPr>
              <a:t>Schwierige Fragen tauchen auf, soweit bestimmte Grundrechte wie die Freiheit von Kunst und Wissenschaft (Art. 5 Abs. 3 GG) oder die Glaubens- und Religionsfreiheit (Art. 4 GG) keinen Gesetzesvorbehalt kennen. Gleichwohl muss auch in diesem Bereich einem „wildwüchsigen Freiheitsgebrauch“ entgegengetreten werden. Darum finden diese Grundrechte in den Grundrechten anderer und der Verfassungsordnung immanente Schranken</a:t>
            </a: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0" indent="0">
              <a:buNone/>
            </a:pPr>
            <a:r>
              <a:rPr lang="de-DE" sz="1800" b="0" dirty="0">
                <a:effectLst/>
                <a:latin typeface="Times New Roman" panose="02020603050405020304" pitchFamily="18" charset="0"/>
                <a:ea typeface="Aptos" panose="020B0004020202020204" pitchFamily="34" charset="0"/>
              </a:rPr>
              <a:t>Liturgisches Glockengeläute wie dreimal tägliches Angelusläuten stellt im herkömmlichen Rahmen regelmäßig keine erhebliche Belästigung dar (BVerwG, </a:t>
            </a:r>
            <a:r>
              <a:rPr lang="de-DE" sz="1800" b="0" dirty="0" err="1">
                <a:effectLst/>
                <a:latin typeface="Times New Roman" panose="02020603050405020304" pitchFamily="18" charset="0"/>
                <a:ea typeface="Aptos" panose="020B0004020202020204" pitchFamily="34" charset="0"/>
              </a:rPr>
              <a:t>NVwZ</a:t>
            </a:r>
            <a:r>
              <a:rPr lang="de-DE" sz="1800" b="0" dirty="0">
                <a:effectLst/>
                <a:latin typeface="Times New Roman" panose="02020603050405020304" pitchFamily="18" charset="0"/>
                <a:ea typeface="Aptos" panose="020B0004020202020204" pitchFamily="34" charset="0"/>
              </a:rPr>
              <a:t> 1997, 390)</a:t>
            </a:r>
            <a:endParaRPr lang="de-DE" altLang="de-DE" b="0" dirty="0"/>
          </a:p>
        </p:txBody>
      </p:sp>
    </p:spTree>
    <p:extLst>
      <p:ext uri="{BB962C8B-B14F-4D97-AF65-F5344CB8AC3E}">
        <p14:creationId xmlns:p14="http://schemas.microsoft.com/office/powerpoint/2010/main" val="3668073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30000"/>
              </a:lnSpc>
              <a:buNone/>
            </a:pPr>
            <a:r>
              <a:rPr lang="de-DE" sz="1800" kern="100" dirty="0">
                <a:effectLst/>
                <a:latin typeface="Times New Roman" panose="02020603050405020304" pitchFamily="18" charset="0"/>
                <a:ea typeface="Aptos" panose="020B0004020202020204" pitchFamily="34" charset="0"/>
                <a:cs typeface="Times New Roman" panose="02020603050405020304" pitchFamily="18" charset="0"/>
              </a:rPr>
              <a:t>IV. Staatsorganisationsrecht</a:t>
            </a:r>
          </a:p>
          <a:p>
            <a:pPr marL="0" indent="0" algn="just">
              <a:lnSpc>
                <a:spcPct val="107000"/>
              </a:lnSpc>
              <a:spcAft>
                <a:spcPts val="800"/>
              </a:spcAft>
              <a:buNone/>
            </a:pPr>
            <a:r>
              <a:rPr lang="de-DE" sz="1800" kern="100" dirty="0">
                <a:effectLst/>
                <a:latin typeface="Times New Roman" panose="02020603050405020304" pitchFamily="18" charset="0"/>
                <a:ea typeface="Aptos" panose="020B0004020202020204" pitchFamily="34" charset="0"/>
                <a:cs typeface="Times New Roman" panose="02020603050405020304" pitchFamily="18" charset="0"/>
              </a:rPr>
              <a:t>1. Staatsform</a:t>
            </a:r>
          </a:p>
          <a:p>
            <a:pPr marL="0" indent="0" algn="just">
              <a:lnSpc>
                <a:spcPct val="107000"/>
              </a:lnSpc>
              <a:spcAft>
                <a:spcPts val="800"/>
              </a:spcAft>
              <a:buNone/>
            </a:pP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Die Grundprinzipien unseres Staates können Art. 20 GG entnommen werden: Die Bundesrepublik Deutschland ist ein demokratischer und sozialer Bundesstaat (Art. 20 Abs. 1 GG). Alle Staatsgewalt geht vom Volke aus. Sie wird vom Volk in Wahlen und Abstimmungen und durch besondere Organe der Gesetzgebung, der vollziehenden Gewalt und der Rechtsprechung ausgeübt (Art. 20 Abs. 2 GG). Die Gesetzgebung ist an die verfassungsmäßige Ordnung, die vollziehende Gewalt und die Rechtsprechung sind an Gesetz und Recht gebunden (Art. 20 Abs. 3 GG).</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a) Republik</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Damit wird monarchischen Vorstellungen für die Berufung des Staatsoberhaupts eine Absage erteilt. Die Stellung des Staatsoberhaupts kann also nicht kraft dynastischer Nachfolge auf Lebenszeit, sondern nur durch eine Wahl für eine bestimmte Amtszeit erworben werden</a:t>
            </a:r>
            <a:endParaRPr lang="de-DE"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lnSpc>
                <a:spcPct val="130000"/>
              </a:lnSpc>
              <a:buNone/>
            </a:pPr>
            <a:endParaRPr lang="de-DE" dirty="0"/>
          </a:p>
        </p:txBody>
      </p:sp>
    </p:spTree>
    <p:extLst>
      <p:ext uri="{BB962C8B-B14F-4D97-AF65-F5344CB8AC3E}">
        <p14:creationId xmlns:p14="http://schemas.microsoft.com/office/powerpoint/2010/main" val="2809126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38942"/>
            <a:ext cx="8843400" cy="5220000"/>
          </a:xfrm>
        </p:spPr>
        <p:txBody>
          <a:bodyPr/>
          <a:lstStyle/>
          <a:p>
            <a:pPr marL="0" indent="0" algn="just">
              <a:lnSpc>
                <a:spcPct val="107000"/>
              </a:lnSpc>
              <a:spcAft>
                <a:spcPts val="800"/>
              </a:spcAft>
              <a:buNone/>
            </a:pPr>
            <a:r>
              <a:rPr lang="de-DE" sz="1800" kern="100" dirty="0">
                <a:effectLst/>
                <a:latin typeface="Times New Roman" panose="02020603050405020304" pitchFamily="18" charset="0"/>
                <a:ea typeface="Aptos" panose="020B0004020202020204" pitchFamily="34" charset="0"/>
                <a:cs typeface="Times New Roman" panose="02020603050405020304" pitchFamily="18" charset="0"/>
              </a:rPr>
              <a:t>b) Bundesstaat</a:t>
            </a:r>
          </a:p>
          <a:p>
            <a:pPr marL="0" indent="0">
              <a:buNone/>
            </a:pPr>
            <a:r>
              <a:rPr lang="de-DE" sz="1800" b="0" dirty="0">
                <a:effectLst/>
                <a:latin typeface="Times New Roman" panose="02020603050405020304" pitchFamily="18" charset="0"/>
                <a:ea typeface="Aptos" panose="020B0004020202020204" pitchFamily="34" charset="0"/>
                <a:cs typeface="Times New Roman" panose="02020603050405020304" pitchFamily="18" charset="0"/>
              </a:rPr>
              <a:t>Ein Bundesstaat ist ein Staat, der sich aus mehreren Gliedstaaten zusammensetzt. Es handelt sich um eine doppelte Staatlichkeit, weil die Glieder des Bundesstaates, die Länder, Staaten bleiben und dem organisierten Staatenverbund als Gesamtstaat ebenfalls Staatsqualität zukommt.</a:t>
            </a:r>
          </a:p>
          <a:p>
            <a:pPr marL="0" indent="0">
              <a:buNone/>
            </a:pPr>
            <a:r>
              <a:rPr lang="de-DE" sz="1800" b="0" dirty="0">
                <a:effectLst/>
                <a:latin typeface="Times New Roman" panose="02020603050405020304" pitchFamily="18" charset="0"/>
                <a:ea typeface="Aptos" panose="020B0004020202020204" pitchFamily="34" charset="0"/>
                <a:cs typeface="Times New Roman" panose="02020603050405020304" pitchFamily="18" charset="0"/>
              </a:rPr>
              <a:t>Abzugrenzen ist der Bundesstaat vom Einheitsstaat, bei dem alle staatlichen Aufgaben in einem Staatswesen gebündelt sind, und dem Staatenbund, bei dem mehrere Staaten einzelne Aufgaben auf gemeinsame Organe übertragen</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c) Demokratie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Der Begriff der Demokratie meint eine Staatsform, bei der die Staatsgewalt vom Volk ausgeht (Art. 20 Abs. 2 Satz 1 GG). Die Verfassungsnorm bringt als Legitimations- und Verantwortungsprinzip zum Ausdruck, dass jede Ausübung von Staatsgewalt durch den Willen des Volkes demokratisch gebunden sein muss.</a:t>
            </a:r>
            <a:endParaRPr lang="de-DE"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6029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38942"/>
            <a:ext cx="8884221" cy="5220000"/>
          </a:xfrm>
        </p:spPr>
        <p:txBody>
          <a:bodyPr/>
          <a:lstStyle/>
          <a:p>
            <a:pPr marL="0" indent="0">
              <a:lnSpc>
                <a:spcPct val="130000"/>
              </a:lnSpc>
              <a:buNone/>
            </a:pPr>
            <a:r>
              <a:rPr lang="de-DE" sz="1800" b="0" dirty="0">
                <a:effectLst/>
                <a:latin typeface="Times New Roman" panose="02020603050405020304" pitchFamily="18" charset="0"/>
                <a:ea typeface="Aptos" panose="020B0004020202020204" pitchFamily="34" charset="0"/>
              </a:rPr>
              <a:t>Demokratie bedeutet nicht etwa eine Aufhebung der Herrschaft, sondern eine Herrschaft von größeren Teilen der Bevölkerung, der Mehrheit, über kleinere Teile der Bevölkerung, die Minderheit. Freie Wahlen (Art. 20 Abs. 2 Satz 2 GG) sind unverzichtbares Merkmal einer Demokratie. </a:t>
            </a:r>
            <a:r>
              <a:rPr lang="de-DE" altLang="de-DE" sz="1800" b="0" dirty="0">
                <a:latin typeface="Times New Roman" panose="02020603050405020304" pitchFamily="18" charset="0"/>
              </a:rPr>
              <a:t>Minderheitenschutz muss gewährleistet sein</a:t>
            </a:r>
          </a:p>
          <a:p>
            <a:pPr marL="0" indent="0">
              <a:lnSpc>
                <a:spcPct val="130000"/>
              </a:lnSpc>
              <a:buNone/>
            </a:pPr>
            <a:r>
              <a:rPr lang="de-DE" sz="1800" b="0" dirty="0">
                <a:effectLst/>
                <a:latin typeface="Times New Roman" panose="02020603050405020304" pitchFamily="18" charset="0"/>
                <a:ea typeface="Aptos" panose="020B0004020202020204" pitchFamily="34" charset="0"/>
              </a:rPr>
              <a:t>Demokratie ist Herrschaft auf Zeit. Dies impliziert, dass spätere Gesetzgeber - entsprechend dem durch die Wahl zum Ausdruck gebrachten Willen des Volkes - innerhalb der vom Grundgesetz vorgegebenen Grenzen Rechtsetzungsakte früherer Gesetzgeber revidieren können</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d) Sozialstaat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Die Bundesrepublik Deutschland versteht sich als sozialen Rechtsstaat (Art. 20 Abs. 1, Art. 28 Abs. 1 GG). Das Sozialstaatsgebot erteilt dem Gesetzgeber den Auftrag, jedem ein menschenwürdiges Existenzminimum zu sichern, wobei dem Gesetzgeber ein Gestaltungsspielraum zukommt (BVerfGE 125, 175 </a:t>
            </a:r>
            <a:r>
              <a:rPr lang="de-DE" sz="1800" b="0" dirty="0" err="1">
                <a:effectLst/>
                <a:latin typeface="Times New Roman" panose="02020603050405020304" pitchFamily="18" charset="0"/>
                <a:ea typeface="Aptos" panose="020B0004020202020204" pitchFamily="34" charset="0"/>
              </a:rPr>
              <a:t>Rn</a:t>
            </a:r>
            <a:r>
              <a:rPr lang="de-DE" sz="1800" b="0" dirty="0">
                <a:effectLst/>
                <a:latin typeface="Times New Roman" panose="02020603050405020304" pitchFamily="18" charset="0"/>
                <a:ea typeface="Aptos" panose="020B0004020202020204" pitchFamily="34" charset="0"/>
              </a:rPr>
              <a:t>. 133)</a:t>
            </a:r>
            <a:endParaRPr lang="de-DE" altLang="de-DE" sz="1800" b="0" dirty="0"/>
          </a:p>
        </p:txBody>
      </p:sp>
    </p:spTree>
    <p:extLst>
      <p:ext uri="{BB962C8B-B14F-4D97-AF65-F5344CB8AC3E}">
        <p14:creationId xmlns:p14="http://schemas.microsoft.com/office/powerpoint/2010/main" val="725715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38942"/>
            <a:ext cx="9000000" cy="5220000"/>
          </a:xfrm>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e) Rechtsstaat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Der Begriff des Rechtsstaats beruht auf der Idee der Mäßigung des Staates und der Abwehr absoluter Machtansprüche der Staatsgewalt zugunsten der persönlichen und politischen Freiheit. </a:t>
            </a:r>
          </a:p>
          <a:p>
            <a:pPr marL="0" indent="0">
              <a:buNone/>
            </a:pPr>
            <a:r>
              <a:rPr lang="de-DE" sz="1800" b="0" dirty="0">
                <a:effectLst/>
                <a:latin typeface="Times New Roman" panose="02020603050405020304" pitchFamily="18" charset="0"/>
                <a:ea typeface="Aptos" panose="020B0004020202020204" pitchFamily="34" charset="0"/>
              </a:rPr>
              <a:t>Für den Begriff der freiheitlichen demokratischen Grundordnung sind die Rechtsbindung der öffentlichen Gewalt (Art. 20 Abs. 3 GG) und die Kontrolle dieser Bindung durch unabhängige Gerichte überaus bedeutsam.</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f) Widerstandsrecht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Gegen jeden, der es unternimmt, die verfassungsmäßige Ordnung zu beseitigen, haben alle Deutschen nach Art. 20 Abs. 4 GG das Recht zum Widerstand, wenn andere Abhilfe nicht möglich ist. Das Widerstandsrecht ist eine Staats- und Verfassungsnothilfe</a:t>
            </a:r>
          </a:p>
          <a:p>
            <a:pPr marL="0" indent="0">
              <a:buNone/>
            </a:pPr>
            <a:r>
              <a:rPr lang="de-DE" sz="1800" b="0" dirty="0">
                <a:effectLst/>
                <a:latin typeface="Times New Roman" panose="02020603050405020304" pitchFamily="18" charset="0"/>
                <a:ea typeface="Aptos" panose="020B0004020202020204" pitchFamily="34" charset="0"/>
              </a:rPr>
              <a:t>Widerstandsrecht bildet kein Recht auf zivilen Ungehorsam, das eine gewissensbestimmte, aber gesetzeswidrige Handlung rechtfertigt, die sich etwa unter Berufung auf Umweltschutz gegen das Abholzen von Bäumen auf fremden Grundstücken richtet (OLG Schleswig NStZ 2023, 740)</a:t>
            </a:r>
            <a:endParaRPr lang="de-DE" altLang="de-DE" b="0" dirty="0"/>
          </a:p>
        </p:txBody>
      </p:sp>
    </p:spTree>
    <p:extLst>
      <p:ext uri="{BB962C8B-B14F-4D97-AF65-F5344CB8AC3E}">
        <p14:creationId xmlns:p14="http://schemas.microsoft.com/office/powerpoint/2010/main" val="2449480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17458"/>
            <a:ext cx="9120126" cy="5241484"/>
          </a:xfrm>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2. Bundestag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Der Bundestag ist innerhalb der repräsentativen Demokratie des Grundgesetzes das einzige durch Wahl des Staatsvolks unmittelbar legitimierte Verfassungsorgan.</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a) Aufgaben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Das Parlament ist als Vertretung des Volkes primäres Forum der politischen Auseinandersetzung und Willensbildung. Mit Rücksicht auf die besondere Legitimation und seine weitreichenden Befugnisse kann dem Bundestag eine gewisse Vorrang- oder Leitfunktion gegenüber den ander</a:t>
            </a:r>
            <a:r>
              <a:rPr lang="de-DE" sz="1800" b="0" dirty="0">
                <a:latin typeface="Times New Roman" panose="02020603050405020304" pitchFamily="18" charset="0"/>
                <a:ea typeface="Aptos" panose="020B0004020202020204" pitchFamily="34" charset="0"/>
              </a:rPr>
              <a:t>e</a:t>
            </a:r>
            <a:r>
              <a:rPr lang="de-DE" sz="1800" b="0" dirty="0">
                <a:effectLst/>
                <a:latin typeface="Times New Roman" panose="02020603050405020304" pitchFamily="18" charset="0"/>
                <a:ea typeface="Aptos" panose="020B0004020202020204" pitchFamily="34" charset="0"/>
              </a:rPr>
              <a:t>n Verfassungsorganen zugesprochen werden. Die Hauptfunktionen des Bundestages äußern sich in der Gesetzgebungsfunktion, die auch das Budgetrecht als Königsrecht des Parlaments umfasst (Art. 110 Abs. 2 GG), in seiner Kontrollfunktion gegenüber der Regierung und schließlich in seiner Kreationsfunktion bei der Wahl eigener Organe und der Besetzung anderer Verfassungsorgane. Wichtigster Ausdruck der Kreationsfunktion bildet die Wahl des Bundeskanzlers durch den Bundestag (Art. 63 Abs. 1 GG)</a:t>
            </a: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de-DE" sz="1800" b="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de-DE" b="0" dirty="0"/>
          </a:p>
        </p:txBody>
      </p:sp>
    </p:spTree>
    <p:extLst>
      <p:ext uri="{BB962C8B-B14F-4D97-AF65-F5344CB8AC3E}">
        <p14:creationId xmlns:p14="http://schemas.microsoft.com/office/powerpoint/2010/main" val="1210176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55466"/>
            <a:ext cx="9000000" cy="5220000"/>
          </a:xfrm>
        </p:spPr>
        <p:txBody>
          <a:bodyPr/>
          <a:lstStyle/>
          <a:p>
            <a:pPr marL="0" indent="0" algn="just">
              <a:lnSpc>
                <a:spcPct val="107000"/>
              </a:lnSpc>
              <a:spcAft>
                <a:spcPts val="800"/>
              </a:spcAft>
              <a:buNone/>
            </a:pPr>
            <a:r>
              <a:rPr lang="de-DE" sz="1800" kern="100" dirty="0">
                <a:effectLst/>
                <a:latin typeface="Times New Roman" panose="02020603050405020304" pitchFamily="18" charset="0"/>
                <a:ea typeface="Aptos" panose="020B0004020202020204" pitchFamily="34" charset="0"/>
                <a:cs typeface="Times New Roman" panose="02020603050405020304" pitchFamily="18" charset="0"/>
              </a:rPr>
              <a:t>b) Stellung und Wahl der Abgeordneten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Die Abgeordneten sind Vertreter des ganzen Volkes, an Aufträge und Weisungen nicht gebunden und nur ihrem Gewissen unterworfen. Die Vorschrift des Art 38 Abs. 1 Satz 2 GG gewährleistet für jeden der nach Art 38 Abs. 1 Satz 1 GG gewählten Abgeordneten sowohl die Freiheit in der Ausübung seines Mandats als auch die Gleichheit im Status der Vertreter des ganzen Volkes.</a:t>
            </a:r>
          </a:p>
          <a:p>
            <a:pPr marL="0" indent="0">
              <a:buNone/>
            </a:pPr>
            <a:r>
              <a:rPr lang="de-DE" sz="1800" b="0" dirty="0">
                <a:effectLst/>
                <a:latin typeface="Times New Roman" panose="02020603050405020304" pitchFamily="18" charset="0"/>
                <a:ea typeface="Aptos" panose="020B0004020202020204" pitchFamily="34" charset="0"/>
              </a:rPr>
              <a:t>Die Abgeordneten des Deutschen Bundestages werden in allgemeiner, unmittelbarer, freier, gleicher und geheimer Wahl gewählt (Art. 38 Abs. 1 GG). Die Wahlperiode beträgt vier Jahre (Art. 39 Abs. 1 GG).</a:t>
            </a:r>
          </a:p>
          <a:p>
            <a:pPr marL="0" indent="0">
              <a:buNone/>
            </a:pPr>
            <a:r>
              <a:rPr lang="de-DE" sz="1800" b="0" dirty="0">
                <a:effectLst/>
                <a:latin typeface="Times New Roman" panose="02020603050405020304" pitchFamily="18" charset="0"/>
                <a:ea typeface="Aptos" panose="020B0004020202020204" pitchFamily="34" charset="0"/>
              </a:rPr>
              <a:t>Bei der Wahl zum Bundestag hat der Wähler zwei Stimmen. Mit der Erststimme kann ein Direktkandidat im jeweiligen Wahlkreis gewählt werden. Die Zweitstimme entscheidet, wie viele Sitze eine Partei im Bundestag erhält. Nur Parteien, die mindestens fünf Prozent der Zweitstimmen auf sich vereinigen konnten, erhalten überhaupt einen Sitz im Parlament (§ 4 Abs. 2 Nr. 2 BWG).</a:t>
            </a:r>
            <a:endParaRPr lang="de-DE" b="0" dirty="0"/>
          </a:p>
        </p:txBody>
      </p:sp>
    </p:spTree>
    <p:extLst>
      <p:ext uri="{BB962C8B-B14F-4D97-AF65-F5344CB8AC3E}">
        <p14:creationId xmlns:p14="http://schemas.microsoft.com/office/powerpoint/2010/main" val="2405107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38942"/>
            <a:ext cx="8884221" cy="5220000"/>
          </a:xfrm>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3. Bundesrat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Die Bunderepublik Deutschland ist ein Bundesstaat, in dem die Länder als Gliedstaaten durch den Bundesrat auf die politische Willensbildung des Bundes als Zentralstaat Einfluss nehmen können. Der Bundesrat ist ein kollegiales Verfassungsorgan des Bundes, das aus Mitgliedern der Landesregierungen besteht. Er wird nicht aus den Ländern gebildet.</a:t>
            </a:r>
          </a:p>
          <a:p>
            <a:pPr marL="0" indent="0">
              <a:buNone/>
            </a:pPr>
            <a:r>
              <a:rPr lang="de-DE" sz="1800" b="0" dirty="0">
                <a:effectLst/>
                <a:latin typeface="Times New Roman" panose="02020603050405020304" pitchFamily="18" charset="0"/>
                <a:ea typeface="Aptos" panose="020B0004020202020204" pitchFamily="34" charset="0"/>
              </a:rPr>
              <a:t>Durch den Bundesrat wirken die Länder gemäß Art 50 GG bei der Gesetzgebung und der Verwaltung des Bundes sowie in Angelegenheiten der Europäischen Union mit. Diese Mitwirkung erfolgt nicht unmittelbar, sondern vermittelt durch die aus dem Kreis der Landesregierungen stammenden Mitglieder des Bundesrates.</a:t>
            </a:r>
          </a:p>
          <a:p>
            <a:pPr marL="0" indent="0" algn="just">
              <a:lnSpc>
                <a:spcPct val="107000"/>
              </a:lnSpc>
              <a:spcAft>
                <a:spcPts val="800"/>
              </a:spcAft>
              <a:buNone/>
            </a:pP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Jedes Land hat mindestens drei Stimmen, Länder mit einer Einwohnerzahl von mehr als sieben Millionen verfügen über sechs Stimmen. </a:t>
            </a:r>
            <a:endParaRPr lang="de-DE" sz="1800" b="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Die Stimmen eines Landes sind nach Art. 51 Abs. 3 Satz 2 GG einheitlich abzugeben.</a:t>
            </a:r>
          </a:p>
          <a:p>
            <a:pPr marL="0" indent="0">
              <a:buNone/>
            </a:pPr>
            <a:endParaRPr lang="de-DE" b="0" dirty="0"/>
          </a:p>
        </p:txBody>
      </p:sp>
    </p:spTree>
    <p:extLst>
      <p:ext uri="{BB962C8B-B14F-4D97-AF65-F5344CB8AC3E}">
        <p14:creationId xmlns:p14="http://schemas.microsoft.com/office/powerpoint/2010/main" val="3707233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4. Gesetzgebung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Für Demokratie, Rechtsstaat und Sozialstaat ist die Gesetzgebung von überragender Bedeutung, die Rechtssicherheit für den Bürger und demokratische Legitimation für das Staatshandeln erzeugt</a:t>
            </a:r>
          </a:p>
          <a:p>
            <a:pPr marL="0" indent="0">
              <a:buNone/>
            </a:pPr>
            <a:r>
              <a:rPr lang="de-DE" sz="1800" dirty="0">
                <a:latin typeface="Times New Roman" panose="02020603050405020304" pitchFamily="18" charset="0"/>
              </a:rPr>
              <a:t>a) Unterscheidung zwischen ausschließlicher und konkurrierender Gesetzgebungszuständigkeit</a:t>
            </a:r>
          </a:p>
          <a:p>
            <a:pPr marL="0" indent="0">
              <a:buNone/>
            </a:pPr>
            <a:r>
              <a:rPr lang="de-DE" sz="1800" b="0" dirty="0">
                <a:effectLst/>
                <a:latin typeface="Times New Roman" panose="02020603050405020304" pitchFamily="18" charset="0"/>
                <a:ea typeface="Aptos" panose="020B0004020202020204" pitchFamily="34" charset="0"/>
              </a:rPr>
              <a:t>Art. 73 GG enthält einen Katalog von Materien, in dem ausschließlich der Bund gesetzgebungsbefugt ist</a:t>
            </a:r>
          </a:p>
          <a:p>
            <a:pPr marL="0" indent="0">
              <a:buNone/>
            </a:pPr>
            <a:r>
              <a:rPr lang="de-DE" sz="1800" b="0" dirty="0">
                <a:effectLst/>
                <a:latin typeface="Times New Roman" panose="02020603050405020304" pitchFamily="18" charset="0"/>
                <a:ea typeface="Aptos" panose="020B0004020202020204" pitchFamily="34" charset="0"/>
              </a:rPr>
              <a:t>Im Bereich der konkurrierenden Gesetzgebung können die Länder nach Art. 72 Abs. 1 GG tätig werden, solange und soweit der Bund von seiner Gesetzgebungsbefugnis keinen Gebrauch gemacht hat</a:t>
            </a:r>
            <a:endParaRPr lang="de-DE" b="0" dirty="0"/>
          </a:p>
        </p:txBody>
      </p:sp>
    </p:spTree>
    <p:extLst>
      <p:ext uri="{BB962C8B-B14F-4D97-AF65-F5344CB8AC3E}">
        <p14:creationId xmlns:p14="http://schemas.microsoft.com/office/powerpoint/2010/main" val="995840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gn="just">
              <a:lnSpc>
                <a:spcPct val="107000"/>
              </a:lnSpc>
              <a:spcAft>
                <a:spcPts val="800"/>
              </a:spcAft>
              <a:buNone/>
            </a:pPr>
            <a:r>
              <a:rPr lang="de-DE" sz="1800" kern="100" dirty="0">
                <a:latin typeface="Times New Roman" panose="02020603050405020304" pitchFamily="18" charset="0"/>
                <a:ea typeface="Aptos" panose="020B0004020202020204" pitchFamily="34" charset="0"/>
                <a:cs typeface="Times New Roman" panose="02020603050405020304" pitchFamily="18" charset="0"/>
              </a:rPr>
              <a:t>b</a:t>
            </a: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 Gesetzgebungsverfahren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aa) Initiativrecht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Nach Art. 76 GG werden Gesetzesvorlagen bei dem Bundestag durch die Bundesregierung, aus der Mitte des Bundestages oder durch den Bundesrat eingebracht. Damit normiert das Grundgesetz einen </a:t>
            </a:r>
            <a:r>
              <a:rPr lang="de-DE" sz="1800" b="0" dirty="0" err="1">
                <a:effectLst/>
                <a:latin typeface="Times New Roman" panose="02020603050405020304" pitchFamily="18" charset="0"/>
                <a:ea typeface="Aptos" panose="020B0004020202020204" pitchFamily="34" charset="0"/>
              </a:rPr>
              <a:t>numerus</a:t>
            </a:r>
            <a:r>
              <a:rPr lang="de-DE" sz="1800" b="0" dirty="0">
                <a:effectLst/>
                <a:latin typeface="Times New Roman" panose="02020603050405020304" pitchFamily="18" charset="0"/>
                <a:ea typeface="Aptos" panose="020B0004020202020204" pitchFamily="34" charset="0"/>
              </a:rPr>
              <a:t> clausus der Initiativberechtigten und erteilt plebiszitären Gesetzesinitiativen eine Absage</a:t>
            </a:r>
          </a:p>
          <a:p>
            <a:pPr marL="0" indent="0" algn="just">
              <a:lnSpc>
                <a:spcPct val="107000"/>
              </a:lnSpc>
              <a:spcAft>
                <a:spcPts val="800"/>
              </a:spcAft>
              <a:buNone/>
            </a:pPr>
            <a:r>
              <a:rPr lang="de-DE" sz="1800" b="1" kern="100" dirty="0" err="1">
                <a:effectLst/>
                <a:latin typeface="Times New Roman" panose="02020603050405020304" pitchFamily="18" charset="0"/>
                <a:ea typeface="Aptos" panose="020B0004020202020204" pitchFamily="34" charset="0"/>
                <a:cs typeface="Times New Roman" panose="02020603050405020304" pitchFamily="18" charset="0"/>
              </a:rPr>
              <a:t>bb</a:t>
            </a: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 Beschlussfassung des Bundestages</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Gesetze werden nach Art. 77 Abs. 1 Satz 1 von dem Bundestag beschlossen. Der Beschlussfassung gehen drei Beratungen, Lesungen, voraus, die selbstverständlich zu Änderungen des Entwurfs führen können</a:t>
            </a:r>
          </a:p>
          <a:p>
            <a:pPr marL="0" indent="0">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cc) Mitwirkung des Bundesrats</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altLang="de-DE" sz="1800" b="0" dirty="0">
                <a:latin typeface="Times New Roman" panose="02020603050405020304" pitchFamily="18" charset="0"/>
              </a:rPr>
              <a:t>Unterscheidung zwischen Einspruchs- und Zustimmungsgesetz</a:t>
            </a:r>
            <a:endParaRPr lang="de-DE" altLang="de-DE" b="0" dirty="0"/>
          </a:p>
        </p:txBody>
      </p:sp>
    </p:spTree>
    <p:extLst>
      <p:ext uri="{BB962C8B-B14F-4D97-AF65-F5344CB8AC3E}">
        <p14:creationId xmlns:p14="http://schemas.microsoft.com/office/powerpoint/2010/main" val="3459456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38942"/>
            <a:ext cx="9000000" cy="5220000"/>
          </a:xfrm>
        </p:spPr>
        <p:txBody>
          <a:bodyPr/>
          <a:lstStyle/>
          <a:p>
            <a:pPr marL="0" indent="0" algn="just">
              <a:lnSpc>
                <a:spcPct val="107000"/>
              </a:lnSpc>
              <a:spcAft>
                <a:spcPts val="800"/>
              </a:spcAft>
              <a:buNone/>
            </a:pPr>
            <a:r>
              <a:rPr lang="de-DE" sz="1800" b="1" kern="100" dirty="0" err="1">
                <a:effectLst/>
                <a:latin typeface="Times New Roman" panose="02020603050405020304" pitchFamily="18" charset="0"/>
                <a:ea typeface="Aptos" panose="020B0004020202020204" pitchFamily="34" charset="0"/>
                <a:cs typeface="Times New Roman" panose="02020603050405020304" pitchFamily="18" charset="0"/>
              </a:rPr>
              <a:t>dd</a:t>
            </a: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 Ausfertigung und Verkündung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Abgeschlossen wird das Gesetzgebungsverfahren mit der Ausfertigung und Verkündung des Gesetzes. Unter der Ausfertigung ist die Herstellung der Urschrift des Gesetzes zu verstehen, die nach Art. 82 Abs. 1 Satz 1 GG dem Bundespräsidenten obliegt. Mit seiner Unterschrift bestätigt der Bundespräsident nach Gegenzeichnung durch die Bundesregierung den ordnungsgemäßen Verfahrensablauf und die Übereinstimmung des Gesetzestextes mit dem im Verfahren festgestellten Gesetzesinhalt. Mit der Ausfertigung ordnet der Bundespräsident die Verkündung des Gesetzes im Bundesgesetzblatt an, durch die das Gesetz in Kraft tritt, also rechtlich existent wird</a:t>
            </a:r>
          </a:p>
          <a:p>
            <a:pPr marL="0" indent="0" algn="just">
              <a:lnSpc>
                <a:spcPct val="107000"/>
              </a:lnSpc>
              <a:spcAft>
                <a:spcPts val="800"/>
              </a:spcAft>
              <a:buNone/>
            </a:pPr>
            <a:r>
              <a:rPr lang="de-DE" sz="1800" kern="100" dirty="0">
                <a:latin typeface="Times New Roman" panose="02020603050405020304" pitchFamily="18" charset="0"/>
                <a:ea typeface="Aptos" panose="020B0004020202020204" pitchFamily="34" charset="0"/>
                <a:cs typeface="Times New Roman" panose="02020603050405020304" pitchFamily="18" charset="0"/>
              </a:rPr>
              <a:t>c</a:t>
            </a: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 Rechtsverordnung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Von formellen Gesetzen sind Rechtsverordnungen (Art. 80 GG) zu unterscheiden, die Rechtsnormen der Regierung darstellen und im Rang unterhalb des formellen, vom Parlament beschlossenen Gesetzes angesiedelt sind. Es müssen Inhalt, Zweck und Ausmaß der erteilten Ermächtigung im Gesetz bestimmt sein</a:t>
            </a:r>
            <a:endParaRPr lang="de-DE" b="0" dirty="0"/>
          </a:p>
        </p:txBody>
      </p:sp>
    </p:spTree>
    <p:extLst>
      <p:ext uri="{BB962C8B-B14F-4D97-AF65-F5344CB8AC3E}">
        <p14:creationId xmlns:p14="http://schemas.microsoft.com/office/powerpoint/2010/main" val="519626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38942"/>
            <a:ext cx="8802579" cy="5220000"/>
          </a:xfrm>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5. Bundesregierung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Die Bundesregierung nimmt als Teil der Exekutive neben dem Bundestag die Staatsleitung wahr. Das Grundgesetz fasst die Regierung und die Verwaltung, die den Vollzug der Gesetze sicherzustellen hat, unter dem Begriff „vollziehende Gewalt“ zusammen</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a) Kollegialorgan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Die Bundesregierung besteht gemäß Art. 62 GG aus dem Bundeskanzler und den Bundesministern. Die Bundesregierung entscheidet bei Meinungsverschiedenheit mehrerer Bundesminister (Art. 65 Satz 3 GG). Darüber hinaus besteht eine kollegiale Beschlusszuständigkeit für alle Gesetze und Verordnungen der Bundesregierung sowie alle Angelegenheiten von allgemeiner politischer, wirtschaftlicher, sozialer, finanzieller und kultureller Bedeutung</a:t>
            </a:r>
          </a:p>
          <a:p>
            <a:pPr marL="0" indent="0">
              <a:buNone/>
            </a:pPr>
            <a:endParaRPr lang="de-DE" b="0" dirty="0"/>
          </a:p>
        </p:txBody>
      </p:sp>
    </p:spTree>
    <p:extLst>
      <p:ext uri="{BB962C8B-B14F-4D97-AF65-F5344CB8AC3E}">
        <p14:creationId xmlns:p14="http://schemas.microsoft.com/office/powerpoint/2010/main" val="4070116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72000" y="1338942"/>
            <a:ext cx="9000000" cy="5220000"/>
          </a:xfrm>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b) Bundeskanzler</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Der Bundeskanzler ist die Zentralgestalt im politischen System der Bundesrepublik Deutschland, die häufig als Kanzlerdemokratie bezeichnet wird. Der Bundeskanzler wird gemäß Art. 63 GG vom Bundestag gewählt</a:t>
            </a:r>
          </a:p>
          <a:p>
            <a:pPr marL="0" indent="0">
              <a:buNone/>
            </a:pPr>
            <a:r>
              <a:rPr lang="de-DE" sz="1800" b="0" dirty="0">
                <a:effectLst/>
                <a:latin typeface="Times New Roman" panose="02020603050405020304" pitchFamily="18" charset="0"/>
                <a:ea typeface="Aptos" panose="020B0004020202020204" pitchFamily="34" charset="0"/>
              </a:rPr>
              <a:t>Der Bundeskanzler bestimmt gemäß Art. 65 Satz 1 GG die Richtlinien der Politik, trägt dafür die Verantwortung und leitet nach Art. 65 Satz 4 GG die Geschäfte der Bundesregierung. Damit bringt das Grundgesetz die besondere politische Führungsrolle des Bundeskanzlers in der Bundesregierung zum Ausdruck</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c) Bundesminister</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Die Bundesminister werden gemäß Art. 64 GG auf Vorschlag des Bundeskanzlers ernannt und entlassen. Sie nehmen als Mitglieder des Kollegialorgans Bundesregierung und als Bundesminister eine Doppelfunktion wahr. Sie sind staatsleitend tätig, zugleich Spitze der Exekutive in ihrem Ressortbereich (Beispiel: Pistorius Bespitzelung von Generälen)</a:t>
            </a:r>
          </a:p>
          <a:p>
            <a:pPr marL="0" indent="0">
              <a:buNone/>
            </a:pPr>
            <a:endParaRPr lang="de-DE" b="0" dirty="0"/>
          </a:p>
        </p:txBody>
      </p:sp>
    </p:spTree>
    <p:extLst>
      <p:ext uri="{BB962C8B-B14F-4D97-AF65-F5344CB8AC3E}">
        <p14:creationId xmlns:p14="http://schemas.microsoft.com/office/powerpoint/2010/main" val="3548519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B52E03B3-7479-B841-6C75-EA204C2AC958}"/>
              </a:ext>
            </a:extLst>
          </p:cNvPr>
          <p:cNvSpPr>
            <a:spLocks noGrp="1"/>
          </p:cNvSpPr>
          <p:nvPr>
            <p:ph idx="1"/>
          </p:nvPr>
        </p:nvSpPr>
        <p:spPr/>
        <p:txBody>
          <a:bodyPr/>
          <a:lstStyle/>
          <a:p>
            <a:pPr marL="0" indent="0" algn="just">
              <a:lnSpc>
                <a:spcPct val="107000"/>
              </a:lnSpc>
              <a:spcAft>
                <a:spcPts val="800"/>
              </a:spcAft>
              <a:buNone/>
            </a:pPr>
            <a:r>
              <a:rPr lang="de-DE" sz="1800" kern="100" dirty="0">
                <a:latin typeface="Times New Roman" panose="02020603050405020304" pitchFamily="18" charset="0"/>
                <a:ea typeface="Aptos" panose="020B0004020202020204" pitchFamily="34" charset="0"/>
                <a:cs typeface="Times New Roman" panose="02020603050405020304" pitchFamily="18" charset="0"/>
              </a:rPr>
              <a:t>d</a:t>
            </a: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 Regierungsbildung durch Wahl des Bundeskanzlers</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Die Regierung wird gebildet, indem gemäß Art. 63 GG der Bundestag den Bundeskanzler wählt, auf dessen Vorschlag die Bundesminister ernannt werden (Art. 64 GG). Für seine Wahl benötigt der Bundeskanzler nach Art. 63 Abs. 2 GG die Stimmen der Mehrheit des Bundestages, die sog. Kanzlermehrheit</a:t>
            </a:r>
          </a:p>
          <a:p>
            <a:pPr marL="0" indent="0" algn="just">
              <a:lnSpc>
                <a:spcPct val="107000"/>
              </a:lnSpc>
              <a:spcAft>
                <a:spcPts val="800"/>
              </a:spcAft>
              <a:buNone/>
            </a:pPr>
            <a:r>
              <a:rPr lang="de-DE" sz="1800" kern="100" dirty="0">
                <a:latin typeface="Times New Roman" panose="02020603050405020304" pitchFamily="18" charset="0"/>
                <a:ea typeface="Aptos" panose="020B0004020202020204" pitchFamily="34" charset="0"/>
                <a:cs typeface="Times New Roman" panose="02020603050405020304" pitchFamily="18" charset="0"/>
              </a:rPr>
              <a:t>e</a:t>
            </a: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 Konstruktives Misstrauensvotum, Vertrauensfrage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Kraft Art. 54 WRV waren der Reichskanzler und die Reichsminister zum Rücktritt verpflichtet, wenn ihnen der Reichstag das Misstrauen aussprach. In einer bewussten Abkehr sieht Art. 67 GG vor, dass der Bundestag dem Bundeskanzler nur das Misstrauen aussprechen kann, indem er mit seiner Mehrheit einen Nachfolger wählt. Einzelnen Ministern kann nicht das Misstrauen ausgesprochen werden. Die Regelung zeigt, dass die Regierung während ihrer gesamten Amtsdauer vom Vertrauen des Parlaments abhängt</a:t>
            </a:r>
            <a:endParaRPr lang="de-DE" b="0" dirty="0"/>
          </a:p>
        </p:txBody>
      </p:sp>
    </p:spTree>
    <p:extLst>
      <p:ext uri="{BB962C8B-B14F-4D97-AF65-F5344CB8AC3E}">
        <p14:creationId xmlns:p14="http://schemas.microsoft.com/office/powerpoint/2010/main" val="2005017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C66CD1BF-E929-12DE-F85E-EAC6EDCA0782}"/>
              </a:ext>
            </a:extLst>
          </p:cNvPr>
          <p:cNvSpPr>
            <a:spLocks noGrp="1"/>
          </p:cNvSpPr>
          <p:nvPr>
            <p:ph idx="1"/>
          </p:nvPr>
        </p:nvSpPr>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6. Bundespräsident</a:t>
            </a:r>
            <a:endParaRPr lang="de-DE" sz="1800" b="1" kern="100" dirty="0">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buNone/>
            </a:pPr>
            <a:r>
              <a:rPr lang="de-DE" sz="1800" b="0" dirty="0">
                <a:effectLst/>
                <a:latin typeface="Times New Roman" panose="02020603050405020304" pitchFamily="18" charset="0"/>
                <a:ea typeface="Aptos" panose="020B0004020202020204" pitchFamily="34" charset="0"/>
              </a:rPr>
              <a:t>Der Bundespräsident ist als Staatsoberhaupt oberstes Bundesorgan, an der politischen Gestaltung aber nur in geringem Maße beteiligt </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a) Zuständigkeiten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Der Bundespräsident ist abweichend vom Reichspräsidenten lediglich in zwei eng begrenzten Fällen zur Auflösung des Parlaments befugt, nämlich wenn der zum Bundeskanzler Gewählte nicht die Mehrheit der Stimmen, sondern nur die meisten Stimmen (relative Mehrheit) erhält (Art. 63 Abs. 4 S. 3 GG) oder die von dem Bundeskanzler gestellte Vertrauensfrage abschlägig beschieden wird (Art. 68 Abs. 1 S. 1 GG)</a:t>
            </a:r>
          </a:p>
          <a:p>
            <a:pPr marL="0" indent="0">
              <a:buNone/>
            </a:pPr>
            <a:r>
              <a:rPr lang="de-DE" sz="1800" b="0" dirty="0">
                <a:effectLst/>
                <a:latin typeface="Times New Roman" panose="02020603050405020304" pitchFamily="18" charset="0"/>
                <a:ea typeface="Aptos" panose="020B0004020202020204" pitchFamily="34" charset="0"/>
              </a:rPr>
              <a:t>An der Gesetzgebung wirkt der Bundespräsident durch Ausfertigung und Verkündung der Gesetze mit (Art. 82 Abs. 1 GG). Das Notverordnungsrecht des Art. 48 WRV wurde wegen der nachteiligen Erfahrungen der Weimarer Republik </a:t>
            </a:r>
            <a:r>
              <a:rPr lang="de-DE" sz="1800" b="0" dirty="0">
                <a:latin typeface="Times New Roman" panose="02020603050405020304" pitchFamily="18" charset="0"/>
                <a:ea typeface="Aptos" panose="020B0004020202020204" pitchFamily="34" charset="0"/>
              </a:rPr>
              <a:t>nicht in das</a:t>
            </a:r>
            <a:r>
              <a:rPr lang="de-DE" sz="1800" b="0" dirty="0">
                <a:effectLst/>
                <a:latin typeface="Times New Roman" panose="02020603050405020304" pitchFamily="18" charset="0"/>
                <a:ea typeface="Aptos" panose="020B0004020202020204" pitchFamily="34" charset="0"/>
              </a:rPr>
              <a:t> Grundgesetz übernommen  </a:t>
            </a:r>
            <a:endParaRPr lang="de-DE" b="0" dirty="0"/>
          </a:p>
        </p:txBody>
      </p:sp>
    </p:spTree>
    <p:extLst>
      <p:ext uri="{BB962C8B-B14F-4D97-AF65-F5344CB8AC3E}">
        <p14:creationId xmlns:p14="http://schemas.microsoft.com/office/powerpoint/2010/main" val="3257392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AA96E96D-0585-96FB-C6FA-86925E97D76A}"/>
              </a:ext>
            </a:extLst>
          </p:cNvPr>
          <p:cNvSpPr>
            <a:spLocks noGrp="1"/>
          </p:cNvSpPr>
          <p:nvPr>
            <p:ph idx="1"/>
          </p:nvPr>
        </p:nvSpPr>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b) Gegenzeichnung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Alle Anordnungen und Verfügungen des Bundespräsidenten bedürfen zu ihrer Gültigkeit der Gegenzeichnung durch den Bundeskanzler oder den zuständigen Bundesminister (Art. 58 GG). Unter den Begriff der Anordnung und Verfügung fallen die schriftlichen nach außen wirkenden rechtlichen Entscheidungen des Bundespräsidenten, nicht etwa Reden und Interviews</a:t>
            </a:r>
          </a:p>
          <a:p>
            <a:pPr marL="0" indent="0" algn="just">
              <a:lnSpc>
                <a:spcPct val="107000"/>
              </a:lnSpc>
              <a:spcAft>
                <a:spcPts val="800"/>
              </a:spcAft>
              <a:buNone/>
            </a:pPr>
            <a:r>
              <a:rPr lang="de-DE" sz="1800" kern="100" dirty="0">
                <a:latin typeface="Times New Roman" panose="02020603050405020304" pitchFamily="18" charset="0"/>
                <a:ea typeface="Aptos" panose="020B0004020202020204" pitchFamily="34" charset="0"/>
                <a:cs typeface="Times New Roman" panose="02020603050405020304" pitchFamily="18" charset="0"/>
              </a:rPr>
              <a:t>c</a:t>
            </a: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 Wahl des Bundespräsidenten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Der Bundespräsident wird auf fünf Jahre durch die Bundesversammlung gewählt (Art. 54 Abs. 1 GG), die ausschließlich zur Präsidentenwahl zusammentritt. Die Bundesversammlung besteht je zur Hälfte aus Abgeordneten des Bundestages und der Länderparlamente (Art. 54 Abs. 3 GG). Der Gewählte benötigt in den ersten beiden Wahlgängen die Mehrheit der Stimmen, in einem dritten Wahlgang ist gewählt, wer die meisten Stimmen erhält (Art. 54Abs. 6 GG)</a:t>
            </a:r>
            <a:endParaRPr lang="de-DE" b="0" dirty="0"/>
          </a:p>
        </p:txBody>
      </p:sp>
    </p:spTree>
    <p:extLst>
      <p:ext uri="{BB962C8B-B14F-4D97-AF65-F5344CB8AC3E}">
        <p14:creationId xmlns:p14="http://schemas.microsoft.com/office/powerpoint/2010/main" val="1306816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ACC19A57-6D78-9FCB-D433-1EC02944F6C8}"/>
              </a:ext>
            </a:extLst>
          </p:cNvPr>
          <p:cNvSpPr>
            <a:spLocks noGrp="1"/>
          </p:cNvSpPr>
          <p:nvPr>
            <p:ph idx="1"/>
          </p:nvPr>
        </p:nvSpPr>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7. Rechtsprechung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buNone/>
            </a:pP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Die Rechtsprechung ist gemäß Art. 92 den Richtern anvertraut. Sie wird durch die obersten Bundesgerichte (Art. 95 GG) und das Bundesverfassungsgericht (Art. 93 GG) ausgeübt</a:t>
            </a: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 </a:t>
            </a:r>
          </a:p>
          <a:p>
            <a:pPr marL="0" indent="0" algn="just">
              <a:lnSpc>
                <a:spcPct val="107000"/>
              </a:lnSpc>
              <a:spcAft>
                <a:spcPts val="800"/>
              </a:spcAft>
              <a:buNone/>
            </a:pPr>
            <a:r>
              <a:rPr lang="de-DE" sz="1800" kern="100" dirty="0">
                <a:latin typeface="Times New Roman" panose="02020603050405020304" pitchFamily="18" charset="0"/>
                <a:ea typeface="Aptos" panose="020B0004020202020204" pitchFamily="34" charset="0"/>
                <a:cs typeface="Times New Roman" panose="02020603050405020304" pitchFamily="18" charset="0"/>
              </a:rPr>
              <a:t>a) </a:t>
            </a: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Oberste Gerichtshöfe des Bundes</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Durch Art. 95 GG wurden als oberste Gerichtshöfe der Bundesgerichtshof, das Bundesverwaltungsgericht, der Bundesfinanzhof, das Bundesarbeitsgericht und das Bundessozialgericht errichtet. Mit den verschiedenen Gerichtszweigen geht eine fachlich gegliederte Instanzgerichtsbarkeit einher</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c) Bundesverfassungsgericht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Eine überragende Funktion innerhalb der Rechtsprechung nimmt das Bundesverfassungsgericht ein (Art. 93, 94 GG), dessen Zuständigkeiten aus Art. 93 GG folgen. Am praktisch bedeutsamsten ist die durch Art. 93 Abs. 1 Nr. 4a GG jedem Bürger bei Grundrechtsverletzungen eröffnete Verfassungsbeschwerde</a:t>
            </a:r>
            <a:endParaRPr lang="de-DE" b="0" dirty="0"/>
          </a:p>
        </p:txBody>
      </p:sp>
    </p:spTree>
    <p:extLst>
      <p:ext uri="{BB962C8B-B14F-4D97-AF65-F5344CB8AC3E}">
        <p14:creationId xmlns:p14="http://schemas.microsoft.com/office/powerpoint/2010/main" val="2827779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BAEC1A06-28C1-959B-47C9-48A5AB8448C1}"/>
              </a:ext>
            </a:extLst>
          </p:cNvPr>
          <p:cNvSpPr>
            <a:spLocks noGrp="1"/>
          </p:cNvSpPr>
          <p:nvPr>
            <p:ph idx="1"/>
          </p:nvPr>
        </p:nvSpPr>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VI. Schutz der Verfassung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buNone/>
            </a:pPr>
            <a:r>
              <a:rPr lang="de-DE" sz="1800" b="0" kern="100" dirty="0">
                <a:effectLst/>
                <a:latin typeface="Times New Roman" panose="02020603050405020304" pitchFamily="18" charset="0"/>
                <a:ea typeface="Aptos" panose="020B0004020202020204" pitchFamily="34" charset="0"/>
                <a:cs typeface="Times New Roman" panose="02020603050405020304" pitchFamily="18" charset="0"/>
              </a:rPr>
              <a:t>Die grundlegenden verfassungsrechtlichen Wertungen des Grundgesetzes sollen dauerhaft sichergestellt und vor einer Aushöhlung bewahrt werden. Das Grundgesetz bekennt sich zu einer wehrhaften Demokratie, die es nicht duldet, dass ihre freiheitliche Ordnung beseitigt wird</a:t>
            </a:r>
          </a:p>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1. Ewigkeitsgarantie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rPr>
              <a:t>Art. 79 Abs. 3 GG bestimmt, dass eine Änderung des Grundgesetzes, durch welche die Gliederung des Bundes in Länder, die grundsätzliche Mitwirkung der Länder bei der Gesetzgebung oder die in den Art. 1 und 20 GG niedergelegten Grundsätze berührt werden, unzulässig ist. Die von Art. 79 Abs. 3 GG umfassten Inhalte genießen demgemäß absoluten Bestandsschutz (sog. Ewigkeitsgarantie).</a:t>
            </a:r>
          </a:p>
          <a:p>
            <a:pPr marL="0" indent="0">
              <a:buNone/>
            </a:pPr>
            <a:r>
              <a:rPr lang="de-DE" sz="1800" b="0" dirty="0">
                <a:effectLst/>
                <a:latin typeface="Times New Roman" panose="02020603050405020304" pitchFamily="18" charset="0"/>
                <a:ea typeface="Aptos" panose="020B0004020202020204" pitchFamily="34" charset="0"/>
              </a:rPr>
              <a:t>Kraft der in Art. 1 Abs. 3 GG enthaltenen Verweisung auf die nachfolgenden Grundrechte sind deren Verbürgungen insoweit einer Einschränkung grundsätzlich entzogen, als sie zur Aufrechterhaltung einer verfassungsmäßigen Ordnung unverzichtbar sind.</a:t>
            </a:r>
            <a:endParaRPr lang="de-DE" b="0" dirty="0"/>
          </a:p>
        </p:txBody>
      </p:sp>
    </p:spTree>
    <p:extLst>
      <p:ext uri="{BB962C8B-B14F-4D97-AF65-F5344CB8AC3E}">
        <p14:creationId xmlns:p14="http://schemas.microsoft.com/office/powerpoint/2010/main" val="3841873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xmlns="" id="{53BC9BF4-427E-DECA-AF48-92F22AA39B61}"/>
              </a:ext>
            </a:extLst>
          </p:cNvPr>
          <p:cNvSpPr>
            <a:spLocks noGrp="1"/>
          </p:cNvSpPr>
          <p:nvPr>
            <p:ph idx="1"/>
          </p:nvPr>
        </p:nvSpPr>
        <p:spPr/>
        <p:txBody>
          <a:bodyPr/>
          <a:lstStyle/>
          <a:p>
            <a:pPr marL="0" indent="0" algn="just">
              <a:lnSpc>
                <a:spcPct val="107000"/>
              </a:lnSpc>
              <a:spcAft>
                <a:spcPts val="800"/>
              </a:spcAft>
              <a:buNone/>
            </a:pPr>
            <a:r>
              <a:rPr lang="de-DE" sz="1800" b="1" kern="100" dirty="0">
                <a:effectLst/>
                <a:latin typeface="Times New Roman" panose="02020603050405020304" pitchFamily="18" charset="0"/>
                <a:ea typeface="Aptos" panose="020B0004020202020204" pitchFamily="34" charset="0"/>
                <a:cs typeface="Times New Roman" panose="02020603050405020304" pitchFamily="18" charset="0"/>
              </a:rPr>
              <a:t>2. Parteiverbot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de-DE" sz="1800" b="0" dirty="0">
                <a:effectLst/>
                <a:latin typeface="Times New Roman" panose="02020603050405020304" pitchFamily="18" charset="0"/>
                <a:ea typeface="Aptos" panose="020B0004020202020204" pitchFamily="34" charset="0"/>
                <a:cs typeface="Times New Roman" panose="02020603050405020304" pitchFamily="18" charset="0"/>
              </a:rPr>
              <a:t>Nach dem grundgesetzlichen Konzept der "wehrhaften Demokratie" können Parteien, die auf die Abschaffung der freiheitlichen demokratischen Grundordnung ausgehen, gemäß Art. 21 Abs. 2 GG verboten und damit vollständig an der Wahrnehmung des Verfassungsauftrags zur Mitwirkung an der politischen Willensbildung des Volkes gemäß Art. 21 Abs. 1 Satz 1 GG gehindert werden. </a:t>
            </a:r>
            <a:endParaRPr lang="de-DE"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de-DE" dirty="0"/>
          </a:p>
        </p:txBody>
      </p:sp>
    </p:spTree>
    <p:extLst>
      <p:ext uri="{BB962C8B-B14F-4D97-AF65-F5344CB8AC3E}">
        <p14:creationId xmlns:p14="http://schemas.microsoft.com/office/powerpoint/2010/main" val="3953846149"/>
      </p:ext>
    </p:extLst>
  </p:cSld>
  <p:clrMapOvr>
    <a:masterClrMapping/>
  </p:clrMapOvr>
</p:sld>
</file>

<file path=ppt/theme/theme1.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Design1</Template>
  <TotalTime>0</TotalTime>
  <Words>3539</Words>
  <Application>Microsoft Office PowerPoint</Application>
  <PresentationFormat>Bildschirmpräsentation (4:3)</PresentationFormat>
  <Paragraphs>128</Paragraphs>
  <Slides>28</Slides>
  <Notes>0</Notes>
  <HiddenSlides>0</HiddenSlides>
  <MMClips>0</MMClips>
  <ScaleCrop>false</ScaleCrop>
  <HeadingPairs>
    <vt:vector size="4" baseType="variant">
      <vt:variant>
        <vt:lpstr>Design</vt:lpstr>
      </vt:variant>
      <vt:variant>
        <vt:i4>2</vt:i4>
      </vt:variant>
      <vt:variant>
        <vt:lpstr>Folientitel</vt:lpstr>
      </vt:variant>
      <vt:variant>
        <vt:i4>28</vt:i4>
      </vt:variant>
    </vt:vector>
  </HeadingPairs>
  <TitlesOfParts>
    <vt:vector size="30" baseType="lpstr">
      <vt:lpstr>Benutzerdefiniertes Design</vt:lpstr>
      <vt:lpstr>1_Benutzerdefiniertes Design</vt:lpstr>
      <vt:lpstr>Prof. Dr. Markus Gehrlein  75 Jahre Grundgesetz  Landau, 15. April 2024</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RiBGH Prof. Dr. Markus Gehrlein   Insolvenzanfechtungsrecht als Auslegungshilfe bei den Tatbeständen der Haftung für verbotene Zahlungen  ZHR-Symposion am 12. Januar 2017</dc:title>
  <dc:creator>Julius Spaeth</dc:creator>
  <cp:lastModifiedBy>Freudenberg</cp:lastModifiedBy>
  <cp:revision>48</cp:revision>
  <cp:lastPrinted>2017-01-11T17:02:30Z</cp:lastPrinted>
  <dcterms:created xsi:type="dcterms:W3CDTF">2016-12-13T09:20:01Z</dcterms:created>
  <dcterms:modified xsi:type="dcterms:W3CDTF">2024-03-23T21:59:31Z</dcterms:modified>
</cp:coreProperties>
</file>