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drawings/drawing2.xml" ContentType="application/vnd.openxmlformats-officedocument.drawingml.chartshapes+xml"/>
  <Override PartName="/ppt/charts/chart5.xml" ContentType="application/vnd.openxmlformats-officedocument.drawingml.chart+xml"/>
  <Override PartName="/ppt/notesSlides/notesSlide6.xml" ContentType="application/vnd.openxmlformats-officedocument.presentationml.notesSlide+xml"/>
  <Override PartName="/ppt/charts/chart6.xml" ContentType="application/vnd.openxmlformats-officedocument.drawingml.chart+xml"/>
  <Override PartName="/ppt/drawings/drawing3.xml" ContentType="application/vnd.openxmlformats-officedocument.drawingml.chartshapes+xml"/>
  <Override PartName="/ppt/charts/chart7.xml" ContentType="application/vnd.openxmlformats-officedocument.drawingml.chart+xml"/>
  <Override PartName="/ppt/charts/chart8.xml" ContentType="application/vnd.openxmlformats-officedocument.drawingml.chart+xml"/>
  <Override PartName="/ppt/drawings/drawing4.xml" ContentType="application/vnd.openxmlformats-officedocument.drawingml.chartshapes+xml"/>
  <Override PartName="/ppt/notesSlides/notesSlide7.xml" ContentType="application/vnd.openxmlformats-officedocument.presentationml.notesSlide+xml"/>
  <Override PartName="/ppt/charts/chart9.xml" ContentType="application/vnd.openxmlformats-officedocument.drawingml.chart+xml"/>
  <Override PartName="/ppt/notesSlides/notesSlide8.xml" ContentType="application/vnd.openxmlformats-officedocument.presentationml.notesSlide+xml"/>
  <Override PartName="/ppt/charts/chart10.xml" ContentType="application/vnd.openxmlformats-officedocument.drawingml.chart+xml"/>
  <Override PartName="/ppt/drawings/drawing5.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Lst>
  <p:notesMasterIdLst>
    <p:notesMasterId r:id="rId50"/>
  </p:notesMasterIdLst>
  <p:sldIdLst>
    <p:sldId id="256" r:id="rId2"/>
    <p:sldId id="501" r:id="rId3"/>
    <p:sldId id="606" r:id="rId4"/>
    <p:sldId id="689" r:id="rId5"/>
    <p:sldId id="604" r:id="rId6"/>
    <p:sldId id="602" r:id="rId7"/>
    <p:sldId id="671" r:id="rId8"/>
    <p:sldId id="608" r:id="rId9"/>
    <p:sldId id="607" r:id="rId10"/>
    <p:sldId id="609" r:id="rId11"/>
    <p:sldId id="621" r:id="rId12"/>
    <p:sldId id="641" r:id="rId13"/>
    <p:sldId id="623" r:id="rId14"/>
    <p:sldId id="638" r:id="rId15"/>
    <p:sldId id="628" r:id="rId16"/>
    <p:sldId id="639" r:id="rId17"/>
    <p:sldId id="672" r:id="rId18"/>
    <p:sldId id="649" r:id="rId19"/>
    <p:sldId id="653" r:id="rId20"/>
    <p:sldId id="661" r:id="rId21"/>
    <p:sldId id="631" r:id="rId22"/>
    <p:sldId id="652" r:id="rId23"/>
    <p:sldId id="659" r:id="rId24"/>
    <p:sldId id="640" r:id="rId25"/>
    <p:sldId id="675" r:id="rId26"/>
    <p:sldId id="613" r:id="rId27"/>
    <p:sldId id="615" r:id="rId28"/>
    <p:sldId id="654" r:id="rId29"/>
    <p:sldId id="616" r:id="rId30"/>
    <p:sldId id="617" r:id="rId31"/>
    <p:sldId id="614" r:id="rId32"/>
    <p:sldId id="655" r:id="rId33"/>
    <p:sldId id="656" r:id="rId34"/>
    <p:sldId id="644" r:id="rId35"/>
    <p:sldId id="676" r:id="rId36"/>
    <p:sldId id="664" r:id="rId37"/>
    <p:sldId id="648" r:id="rId38"/>
    <p:sldId id="647" r:id="rId39"/>
    <p:sldId id="693" r:id="rId40"/>
    <p:sldId id="684" r:id="rId41"/>
    <p:sldId id="681" r:id="rId42"/>
    <p:sldId id="683" r:id="rId43"/>
    <p:sldId id="685" r:id="rId44"/>
    <p:sldId id="682" r:id="rId45"/>
    <p:sldId id="694" r:id="rId46"/>
    <p:sldId id="696" r:id="rId47"/>
    <p:sldId id="657" r:id="rId48"/>
    <p:sldId id="591" r:id="rId49"/>
  </p:sldIdLst>
  <p:sldSz cx="9144000" cy="6858000" type="screen4x3"/>
  <p:notesSz cx="6669088" cy="9926638"/>
  <p:defaultTextStyle>
    <a:defPPr>
      <a:defRPr lang="de-DE"/>
    </a:defPPr>
    <a:lvl1pPr algn="l" rtl="0" fontAlgn="base">
      <a:spcBef>
        <a:spcPct val="0"/>
      </a:spcBef>
      <a:spcAft>
        <a:spcPct val="0"/>
      </a:spcAft>
      <a:defRPr sz="3200" kern="1200">
        <a:solidFill>
          <a:schemeClr val="tx1"/>
        </a:solidFill>
        <a:latin typeface="Arial" charset="0"/>
        <a:ea typeface="+mn-ea"/>
        <a:cs typeface="Arial" charset="0"/>
      </a:defRPr>
    </a:lvl1pPr>
    <a:lvl2pPr marL="457200" algn="l" rtl="0" fontAlgn="base">
      <a:spcBef>
        <a:spcPct val="0"/>
      </a:spcBef>
      <a:spcAft>
        <a:spcPct val="0"/>
      </a:spcAft>
      <a:defRPr sz="3200" kern="1200">
        <a:solidFill>
          <a:schemeClr val="tx1"/>
        </a:solidFill>
        <a:latin typeface="Arial" charset="0"/>
        <a:ea typeface="+mn-ea"/>
        <a:cs typeface="Arial" charset="0"/>
      </a:defRPr>
    </a:lvl2pPr>
    <a:lvl3pPr marL="914400" algn="l" rtl="0" fontAlgn="base">
      <a:spcBef>
        <a:spcPct val="0"/>
      </a:spcBef>
      <a:spcAft>
        <a:spcPct val="0"/>
      </a:spcAft>
      <a:defRPr sz="3200" kern="1200">
        <a:solidFill>
          <a:schemeClr val="tx1"/>
        </a:solidFill>
        <a:latin typeface="Arial" charset="0"/>
        <a:ea typeface="+mn-ea"/>
        <a:cs typeface="Arial" charset="0"/>
      </a:defRPr>
    </a:lvl3pPr>
    <a:lvl4pPr marL="1371600" algn="l" rtl="0" fontAlgn="base">
      <a:spcBef>
        <a:spcPct val="0"/>
      </a:spcBef>
      <a:spcAft>
        <a:spcPct val="0"/>
      </a:spcAft>
      <a:defRPr sz="3200" kern="1200">
        <a:solidFill>
          <a:schemeClr val="tx1"/>
        </a:solidFill>
        <a:latin typeface="Arial" charset="0"/>
        <a:ea typeface="+mn-ea"/>
        <a:cs typeface="Arial" charset="0"/>
      </a:defRPr>
    </a:lvl4pPr>
    <a:lvl5pPr marL="1828800" algn="l" rtl="0" fontAlgn="base">
      <a:spcBef>
        <a:spcPct val="0"/>
      </a:spcBef>
      <a:spcAft>
        <a:spcPct val="0"/>
      </a:spcAft>
      <a:defRPr sz="3200" kern="1200">
        <a:solidFill>
          <a:schemeClr val="tx1"/>
        </a:solidFill>
        <a:latin typeface="Arial" charset="0"/>
        <a:ea typeface="+mn-ea"/>
        <a:cs typeface="Arial" charset="0"/>
      </a:defRPr>
    </a:lvl5pPr>
    <a:lvl6pPr marL="2286000" algn="l" defTabSz="914400" rtl="0" eaLnBrk="1" latinLnBrk="0" hangingPunct="1">
      <a:defRPr sz="3200" kern="1200">
        <a:solidFill>
          <a:schemeClr val="tx1"/>
        </a:solidFill>
        <a:latin typeface="Arial" charset="0"/>
        <a:ea typeface="+mn-ea"/>
        <a:cs typeface="Arial" charset="0"/>
      </a:defRPr>
    </a:lvl6pPr>
    <a:lvl7pPr marL="2743200" algn="l" defTabSz="914400" rtl="0" eaLnBrk="1" latinLnBrk="0" hangingPunct="1">
      <a:defRPr sz="3200" kern="1200">
        <a:solidFill>
          <a:schemeClr val="tx1"/>
        </a:solidFill>
        <a:latin typeface="Arial" charset="0"/>
        <a:ea typeface="+mn-ea"/>
        <a:cs typeface="Arial" charset="0"/>
      </a:defRPr>
    </a:lvl7pPr>
    <a:lvl8pPr marL="3200400" algn="l" defTabSz="914400" rtl="0" eaLnBrk="1" latinLnBrk="0" hangingPunct="1">
      <a:defRPr sz="3200" kern="1200">
        <a:solidFill>
          <a:schemeClr val="tx1"/>
        </a:solidFill>
        <a:latin typeface="Arial" charset="0"/>
        <a:ea typeface="+mn-ea"/>
        <a:cs typeface="Arial" charset="0"/>
      </a:defRPr>
    </a:lvl8pPr>
    <a:lvl9pPr marL="3657600" algn="l" defTabSz="914400" rtl="0" eaLnBrk="1" latinLnBrk="0" hangingPunct="1">
      <a:defRPr sz="32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1C1C1C"/>
    <a:srgbClr val="442147"/>
    <a:srgbClr val="440044"/>
    <a:srgbClr val="800080"/>
    <a:srgbClr val="FFDF79"/>
    <a:srgbClr val="DDDDDD"/>
    <a:srgbClr val="E4B0CF"/>
    <a:srgbClr val="E1A7CA"/>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8603FDC-E32A-4AB5-989C-0864C3EAD2B8}" styleName="Designformatvorlage 2 - Akz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showGuides="1">
      <p:cViewPr>
        <p:scale>
          <a:sx n="134" d="100"/>
          <a:sy n="134" d="100"/>
        </p:scale>
        <p:origin x="-132" y="-24"/>
      </p:cViewPr>
      <p:guideLst>
        <p:guide orient="horz" pos="935"/>
        <p:guide pos="158"/>
        <p:guide pos="2880"/>
        <p:guide pos="385"/>
      </p:guideLst>
    </p:cSldViewPr>
  </p:slideViewPr>
  <p:notesTextViewPr>
    <p:cViewPr>
      <p:scale>
        <a:sx n="100" d="100"/>
        <a:sy n="100" d="100"/>
      </p:scale>
      <p:origin x="0" y="0"/>
    </p:cViewPr>
  </p:notesTextViewPr>
  <p:sorterViewPr>
    <p:cViewPr>
      <p:scale>
        <a:sx n="100" d="100"/>
        <a:sy n="100" d="100"/>
      </p:scale>
      <p:origin x="0" y="915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LKR-SP-FILE1N2\Dokumente\Landeskirchenrat\Dezernat%20XII\Dezernat\Finanzwesen%20Laki\Haushalt\Planung\Planung%202013-14\Synode\Pr&#228;sentation\Seite%2028%20Grafik%20%20Entwicklung%20Gemeindeglieder%20Pfalz%2029.08%20KR.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oleObject" Target="file:///C:\Users\LutzE\AppData\Local\Microsoft\Windows\Temporary%20Internet%20Files\Content.Outlook\TS9SSUM9\A%2032%20Hochrechnung%20Kirchensteuerentwicklung%2025%2008%2014.xlsx" TargetMode="Externa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Users\LutzE\AppData\Local\Microsoft\Windows\Temporary%20Internet%20Files\Content.Outlook\UMVLMBD2\A%2035%20KiSt%20entwicklung%20-%20VPI.xlsx" TargetMode="External"/><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LutzE\AppData\Local\Microsoft\Windows\Temporary%20Internet%20Files\Content.Outlook\NV9EPSOW\A%2038%20und%2039%20ZahlenundGrafikGruppierung-2015-2016%20Entwurf!.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LutzE\AppData\Local\Microsoft\Windows\Temporary%20Internet%20Files\Content.Outlook\NV9EPSOW\A%2038%20und%2039%20ZahlenundGrafikGruppierung-2015-2016%20Entwurf!.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C:\Users\LutzE\AppData\Local\Microsoft\Windows\Temporary%20Internet%20Files\Content.Outlook\UMVLMBD2\A%2033%20Grafik%20Entwicklung%20KStAufkommen-%20PK%2003%2009%202014%20Entwurf!.xlsx" TargetMode="Externa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C:\Users\LutzE\AppData\Local\Microsoft\Windows\Temporary%20Internet%20Files\Content.Outlook\UMVLMBD2\A%2034%20Grafik%20Kirchensteuer%20Pro%20Kopf%20Aufkommen%202013%2005%2009%201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596295574130536E-2"/>
          <c:y val="8.8068575823418677E-2"/>
          <c:w val="0.90806655589635787"/>
          <c:h val="0.73468875413316204"/>
        </c:manualLayout>
      </c:layout>
      <c:lineChart>
        <c:grouping val="standard"/>
        <c:varyColors val="0"/>
        <c:ser>
          <c:idx val="0"/>
          <c:order val="0"/>
          <c:tx>
            <c:strRef>
              <c:f>'Datei für Grafik'!$C$3</c:f>
              <c:strCache>
                <c:ptCount val="1"/>
                <c:pt idx="0">
                  <c:v> Gemeindeglieder Fortschreibung minus 1,00 %</c:v>
                </c:pt>
              </c:strCache>
            </c:strRef>
          </c:tx>
          <c:dLbls>
            <c:dLbl>
              <c:idx val="1"/>
              <c:layout>
                <c:manualLayout>
                  <c:x val="-1.2516055050218423E-2"/>
                  <c:y val="-3.3915095198669747E-2"/>
                </c:manualLayout>
              </c:layout>
              <c:dLblPos val="r"/>
              <c:showLegendKey val="0"/>
              <c:showVal val="1"/>
              <c:showCatName val="0"/>
              <c:showSerName val="0"/>
              <c:showPercent val="0"/>
              <c:showBubbleSize val="0"/>
            </c:dLbl>
            <c:dLbl>
              <c:idx val="2"/>
              <c:layout>
                <c:manualLayout>
                  <c:x val="-2.5308876799028008E-2"/>
                  <c:y val="-3.2890472632526951E-2"/>
                </c:manualLayout>
              </c:layout>
              <c:dLblPos val="r"/>
              <c:showLegendKey val="0"/>
              <c:showVal val="1"/>
              <c:showCatName val="0"/>
              <c:showSerName val="0"/>
              <c:showPercent val="0"/>
              <c:showBubbleSize val="0"/>
            </c:dLbl>
            <c:dLbl>
              <c:idx val="3"/>
              <c:layout>
                <c:manualLayout>
                  <c:x val="-2.2659431664812268E-2"/>
                  <c:y val="-3.6783416671456286E-2"/>
                </c:manualLayout>
              </c:layout>
              <c:dLblPos val="r"/>
              <c:showLegendKey val="0"/>
              <c:showVal val="1"/>
              <c:showCatName val="0"/>
              <c:showSerName val="0"/>
              <c:showPercent val="0"/>
              <c:showBubbleSize val="0"/>
            </c:dLbl>
            <c:dLblPos val="b"/>
            <c:showLegendKey val="0"/>
            <c:showVal val="1"/>
            <c:showCatName val="0"/>
            <c:showSerName val="0"/>
            <c:showPercent val="0"/>
            <c:showBubbleSize val="0"/>
            <c:showLeaderLines val="0"/>
          </c:dLbls>
          <c:cat>
            <c:numRef>
              <c:f>('Datei für Grafik'!$B$4;'Datei für Grafik'!$B$9;'Datei für Grafik'!$B$14;'Datei für Grafik'!$B$19)</c:f>
              <c:numCache>
                <c:formatCode>General</c:formatCode>
                <c:ptCount val="4"/>
                <c:pt idx="0">
                  <c:v>1990</c:v>
                </c:pt>
                <c:pt idx="1">
                  <c:v>2011</c:v>
                </c:pt>
                <c:pt idx="2">
                  <c:v>2020</c:v>
                </c:pt>
                <c:pt idx="3">
                  <c:v>2030</c:v>
                </c:pt>
              </c:numCache>
            </c:numRef>
          </c:cat>
          <c:val>
            <c:numRef>
              <c:f>('Datei für Grafik'!$C$4;'Datei für Grafik'!$C$9;'Datei für Grafik'!$C$14;'Datei für Grafik'!$C$19)</c:f>
              <c:numCache>
                <c:formatCode>#,##0</c:formatCode>
                <c:ptCount val="4"/>
                <c:pt idx="0">
                  <c:v>675376</c:v>
                </c:pt>
                <c:pt idx="1">
                  <c:v>567529</c:v>
                </c:pt>
                <c:pt idx="2">
                  <c:v>518448</c:v>
                </c:pt>
                <c:pt idx="3">
                  <c:v>468875</c:v>
                </c:pt>
              </c:numCache>
            </c:numRef>
          </c:val>
          <c:smooth val="0"/>
        </c:ser>
        <c:ser>
          <c:idx val="1"/>
          <c:order val="1"/>
          <c:tx>
            <c:strRef>
              <c:f>'Datei für Grafik'!$D$3</c:f>
              <c:strCache>
                <c:ptCount val="1"/>
                <c:pt idx="0">
                  <c:v>Gemeindeglieder Fortschreibung minus 1,30 %</c:v>
                </c:pt>
              </c:strCache>
            </c:strRef>
          </c:tx>
          <c:dLbls>
            <c:delete val="1"/>
          </c:dLbls>
          <c:cat>
            <c:numRef>
              <c:f>('Datei für Grafik'!$B$4;'Datei für Grafik'!$B$9;'Datei für Grafik'!$B$14;'Datei für Grafik'!$B$19)</c:f>
              <c:numCache>
                <c:formatCode>General</c:formatCode>
                <c:ptCount val="4"/>
                <c:pt idx="0">
                  <c:v>1990</c:v>
                </c:pt>
                <c:pt idx="1">
                  <c:v>2011</c:v>
                </c:pt>
                <c:pt idx="2">
                  <c:v>2020</c:v>
                </c:pt>
                <c:pt idx="3">
                  <c:v>2030</c:v>
                </c:pt>
              </c:numCache>
            </c:numRef>
          </c:cat>
          <c:val>
            <c:numRef>
              <c:f>('Datei für Grafik'!$D$4;'Datei für Grafik'!$D$9;'Datei für Grafik'!$D$14;'Datei für Grafik'!$D$19)</c:f>
              <c:numCache>
                <c:formatCode>#,##0</c:formatCode>
                <c:ptCount val="4"/>
                <c:pt idx="1">
                  <c:v>567529</c:v>
                </c:pt>
                <c:pt idx="2">
                  <c:v>504478</c:v>
                </c:pt>
                <c:pt idx="3">
                  <c:v>442603</c:v>
                </c:pt>
              </c:numCache>
            </c:numRef>
          </c:val>
          <c:smooth val="0"/>
        </c:ser>
        <c:dLbls>
          <c:showLegendKey val="0"/>
          <c:showVal val="1"/>
          <c:showCatName val="0"/>
          <c:showSerName val="0"/>
          <c:showPercent val="0"/>
          <c:showBubbleSize val="0"/>
        </c:dLbls>
        <c:marker val="1"/>
        <c:smooth val="0"/>
        <c:axId val="78558720"/>
        <c:axId val="78560256"/>
      </c:lineChart>
      <c:catAx>
        <c:axId val="78558720"/>
        <c:scaling>
          <c:orientation val="minMax"/>
        </c:scaling>
        <c:delete val="0"/>
        <c:axPos val="b"/>
        <c:numFmt formatCode="General" sourceLinked="1"/>
        <c:majorTickMark val="out"/>
        <c:minorTickMark val="none"/>
        <c:tickLblPos val="nextTo"/>
        <c:spPr>
          <a:noFill/>
          <a:ln w="3175">
            <a:solidFill>
              <a:sysClr val="windowText" lastClr="000000"/>
            </a:solidFill>
          </a:ln>
        </c:spPr>
        <c:txPr>
          <a:bodyPr/>
          <a:lstStyle/>
          <a:p>
            <a:pPr>
              <a:defRPr>
                <a:latin typeface="Arial" pitchFamily="34" charset="0"/>
                <a:cs typeface="Arial" pitchFamily="34" charset="0"/>
              </a:defRPr>
            </a:pPr>
            <a:endParaRPr lang="de-DE"/>
          </a:p>
        </c:txPr>
        <c:crossAx val="78560256"/>
        <c:crosses val="autoZero"/>
        <c:auto val="1"/>
        <c:lblAlgn val="ctr"/>
        <c:lblOffset val="100"/>
        <c:tickLblSkip val="1"/>
        <c:tickMarkSkip val="1"/>
        <c:noMultiLvlLbl val="0"/>
      </c:catAx>
      <c:valAx>
        <c:axId val="78560256"/>
        <c:scaling>
          <c:orientation val="minMax"/>
          <c:max val="675000"/>
          <c:min val="425000"/>
        </c:scaling>
        <c:delete val="0"/>
        <c:axPos val="l"/>
        <c:majorGridlines/>
        <c:title>
          <c:tx>
            <c:rich>
              <a:bodyPr rot="0" vert="horz"/>
              <a:lstStyle/>
              <a:p>
                <a:pPr algn="ctr">
                  <a:defRPr sz="1180" b="1" i="0" u="none" strike="noStrike" baseline="0">
                    <a:solidFill>
                      <a:srgbClr val="000000"/>
                    </a:solidFill>
                    <a:latin typeface="Arial"/>
                    <a:ea typeface="Arial"/>
                    <a:cs typeface="Arial"/>
                  </a:defRPr>
                </a:pPr>
                <a:r>
                  <a:rPr lang="de-DE" dirty="0" smtClean="0"/>
                  <a:t>Tausend</a:t>
                </a:r>
                <a:endParaRPr lang="de-DE" dirty="0"/>
              </a:p>
            </c:rich>
          </c:tx>
          <c:layout>
            <c:manualLayout>
              <c:xMode val="edge"/>
              <c:yMode val="edge"/>
              <c:x val="3.6831196581197097E-3"/>
              <c:y val="3.2640849673202882E-2"/>
            </c:manualLayout>
          </c:layout>
          <c:overlay val="0"/>
        </c:title>
        <c:numFmt formatCode="#,##0" sourceLinked="1"/>
        <c:majorTickMark val="out"/>
        <c:minorTickMark val="none"/>
        <c:tickLblPos val="nextTo"/>
        <c:spPr>
          <a:noFill/>
          <a:ln w="3175">
            <a:solidFill>
              <a:schemeClr val="tx1"/>
            </a:solidFill>
          </a:ln>
        </c:spPr>
        <c:txPr>
          <a:bodyPr rot="0" vert="horz"/>
          <a:lstStyle/>
          <a:p>
            <a:pPr>
              <a:defRPr>
                <a:latin typeface="Arial" pitchFamily="34" charset="0"/>
                <a:cs typeface="Arial" pitchFamily="34" charset="0"/>
              </a:defRPr>
            </a:pPr>
            <a:endParaRPr lang="de-DE"/>
          </a:p>
        </c:txPr>
        <c:crossAx val="78558720"/>
        <c:crosses val="autoZero"/>
        <c:crossBetween val="between"/>
        <c:majorUnit val="50000"/>
        <c:dispUnits>
          <c:builtInUnit val="thousands"/>
        </c:dispUnits>
      </c:valAx>
      <c:spPr>
        <a:noFill/>
        <a:ln w="12700" cmpd="sng">
          <a:solidFill>
            <a:srgbClr val="000080"/>
          </a:solidFill>
          <a:prstDash val="solid"/>
        </a:ln>
      </c:spPr>
    </c:plotArea>
    <c:legend>
      <c:legendPos val="b"/>
      <c:legendEntry>
        <c:idx val="0"/>
        <c:txPr>
          <a:bodyPr/>
          <a:lstStyle/>
          <a:p>
            <a:pPr>
              <a:defRPr sz="1200" u="none">
                <a:latin typeface="Arial" pitchFamily="34" charset="0"/>
                <a:cs typeface="Arial" pitchFamily="34" charset="0"/>
              </a:defRPr>
            </a:pPr>
            <a:endParaRPr lang="de-DE"/>
          </a:p>
        </c:txPr>
      </c:legendEntry>
      <c:legendEntry>
        <c:idx val="1"/>
        <c:txPr>
          <a:bodyPr/>
          <a:lstStyle/>
          <a:p>
            <a:pPr>
              <a:defRPr sz="1200" u="none">
                <a:latin typeface="Arial" pitchFamily="34" charset="0"/>
                <a:cs typeface="Arial" pitchFamily="34" charset="0"/>
              </a:defRPr>
            </a:pPr>
            <a:endParaRPr lang="de-DE"/>
          </a:p>
        </c:txPr>
      </c:legendEntry>
      <c:layout>
        <c:manualLayout>
          <c:xMode val="edge"/>
          <c:yMode val="edge"/>
          <c:x val="8.2145111901233442E-2"/>
          <c:y val="0.86796166556695431"/>
          <c:w val="0.89702003136984887"/>
          <c:h val="8.1249267199264327E-2"/>
        </c:manualLayout>
      </c:layout>
      <c:overlay val="0"/>
      <c:spPr>
        <a:ln w="3175" cap="rnd" cmpd="sng">
          <a:solidFill>
            <a:schemeClr val="tx1"/>
          </a:solidFill>
        </a:ln>
      </c:spPr>
      <c:txPr>
        <a:bodyPr/>
        <a:lstStyle/>
        <a:p>
          <a:pPr>
            <a:defRPr sz="700" u="none">
              <a:latin typeface="Arial" pitchFamily="34" charset="0"/>
              <a:cs typeface="Arial" pitchFamily="34" charset="0"/>
            </a:defRPr>
          </a:pPr>
          <a:endParaRPr lang="de-DE"/>
        </a:p>
      </c:txPr>
    </c:legend>
    <c:plotVisOnly val="1"/>
    <c:dispBlanksAs val="gap"/>
    <c:showDLblsOverMax val="0"/>
  </c:chart>
  <c:spPr>
    <a:noFill/>
    <a:ln>
      <a:noFill/>
    </a:ln>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Tabelle1!$B$1</c:f>
              <c:strCache>
                <c:ptCount val="1"/>
                <c:pt idx="0">
                  <c:v>Datenreihe 1</c:v>
                </c:pt>
              </c:strCache>
            </c:strRef>
          </c:tx>
          <c:spPr>
            <a:solidFill>
              <a:srgbClr val="660066"/>
            </a:solidFill>
          </c:spPr>
          <c:invertIfNegative val="0"/>
          <c:dPt>
            <c:idx val="2"/>
            <c:invertIfNegative val="0"/>
            <c:bubble3D val="0"/>
            <c:spPr>
              <a:solidFill>
                <a:srgbClr val="7030A0"/>
              </a:solidFill>
            </c:spPr>
          </c:dPt>
          <c:dLbls>
            <c:txPr>
              <a:bodyPr/>
              <a:lstStyle/>
              <a:p>
                <a:pPr>
                  <a:defRPr b="1">
                    <a:solidFill>
                      <a:schemeClr val="bg1"/>
                    </a:solidFill>
                  </a:defRPr>
                </a:pPr>
                <a:endParaRPr lang="de-DE"/>
              </a:p>
            </c:txPr>
            <c:showLegendKey val="0"/>
            <c:showVal val="1"/>
            <c:showCatName val="0"/>
            <c:showSerName val="0"/>
            <c:showPercent val="0"/>
            <c:showBubbleSize val="0"/>
            <c:showLeaderLines val="0"/>
          </c:dLbls>
          <c:cat>
            <c:strRef>
              <c:f>Tabelle1!$A$2:$A$5</c:f>
              <c:strCache>
                <c:ptCount val="4"/>
                <c:pt idx="0">
                  <c:v>Max.</c:v>
                </c:pt>
                <c:pt idx="1">
                  <c:v>EKD</c:v>
                </c:pt>
                <c:pt idx="2">
                  <c:v>LK</c:v>
                </c:pt>
                <c:pt idx="3">
                  <c:v>Min.</c:v>
                </c:pt>
              </c:strCache>
            </c:strRef>
          </c:cat>
          <c:val>
            <c:numRef>
              <c:f>Tabelle1!$B$2:$B$5</c:f>
              <c:numCache>
                <c:formatCode>General</c:formatCode>
                <c:ptCount val="4"/>
                <c:pt idx="0">
                  <c:v>92</c:v>
                </c:pt>
                <c:pt idx="1">
                  <c:v>83</c:v>
                </c:pt>
                <c:pt idx="2">
                  <c:v>83</c:v>
                </c:pt>
                <c:pt idx="3">
                  <c:v>50</c:v>
                </c:pt>
              </c:numCache>
            </c:numRef>
          </c:val>
        </c:ser>
        <c:ser>
          <c:idx val="1"/>
          <c:order val="1"/>
          <c:tx>
            <c:strRef>
              <c:f>Tabelle1!$C$1</c:f>
              <c:strCache>
                <c:ptCount val="1"/>
                <c:pt idx="0">
                  <c:v>Datenreihe 2</c:v>
                </c:pt>
              </c:strCache>
            </c:strRef>
          </c:tx>
          <c:invertIfNegative val="0"/>
          <c:cat>
            <c:strRef>
              <c:f>Tabelle1!$A$2:$A$5</c:f>
              <c:strCache>
                <c:ptCount val="4"/>
                <c:pt idx="0">
                  <c:v>Max.</c:v>
                </c:pt>
                <c:pt idx="1">
                  <c:v>EKD</c:v>
                </c:pt>
                <c:pt idx="2">
                  <c:v>LK</c:v>
                </c:pt>
                <c:pt idx="3">
                  <c:v>Min.</c:v>
                </c:pt>
              </c:strCache>
            </c:strRef>
          </c:cat>
          <c:val>
            <c:numRef>
              <c:f>Tabelle1!$C$2:$C$5</c:f>
              <c:numCache>
                <c:formatCode>General</c:formatCode>
                <c:ptCount val="4"/>
              </c:numCache>
            </c:numRef>
          </c:val>
        </c:ser>
        <c:ser>
          <c:idx val="2"/>
          <c:order val="2"/>
          <c:tx>
            <c:strRef>
              <c:f>Tabelle1!$D$1</c:f>
              <c:strCache>
                <c:ptCount val="1"/>
                <c:pt idx="0">
                  <c:v>Datenreihe 3</c:v>
                </c:pt>
              </c:strCache>
            </c:strRef>
          </c:tx>
          <c:invertIfNegative val="0"/>
          <c:cat>
            <c:strRef>
              <c:f>Tabelle1!$A$2:$A$5</c:f>
              <c:strCache>
                <c:ptCount val="4"/>
                <c:pt idx="0">
                  <c:v>Max.</c:v>
                </c:pt>
                <c:pt idx="1">
                  <c:v>EKD</c:v>
                </c:pt>
                <c:pt idx="2">
                  <c:v>LK</c:v>
                </c:pt>
                <c:pt idx="3">
                  <c:v>Min.</c:v>
                </c:pt>
              </c:strCache>
            </c:strRef>
          </c:cat>
          <c:val>
            <c:numRef>
              <c:f>Tabelle1!$D$2:$D$5</c:f>
              <c:numCache>
                <c:formatCode>General</c:formatCode>
                <c:ptCount val="4"/>
              </c:numCache>
            </c:numRef>
          </c:val>
        </c:ser>
        <c:dLbls>
          <c:showLegendKey val="0"/>
          <c:showVal val="0"/>
          <c:showCatName val="0"/>
          <c:showSerName val="0"/>
          <c:showPercent val="0"/>
          <c:showBubbleSize val="0"/>
        </c:dLbls>
        <c:gapWidth val="150"/>
        <c:overlap val="100"/>
        <c:axId val="78615680"/>
        <c:axId val="78617216"/>
      </c:barChart>
      <c:catAx>
        <c:axId val="78615680"/>
        <c:scaling>
          <c:orientation val="minMax"/>
        </c:scaling>
        <c:delete val="0"/>
        <c:axPos val="b"/>
        <c:majorTickMark val="out"/>
        <c:minorTickMark val="none"/>
        <c:tickLblPos val="nextTo"/>
        <c:crossAx val="78617216"/>
        <c:crosses val="autoZero"/>
        <c:auto val="1"/>
        <c:lblAlgn val="ctr"/>
        <c:lblOffset val="100"/>
        <c:noMultiLvlLbl val="0"/>
      </c:catAx>
      <c:valAx>
        <c:axId val="78617216"/>
        <c:scaling>
          <c:orientation val="minMax"/>
        </c:scaling>
        <c:delete val="0"/>
        <c:axPos val="l"/>
        <c:majorGridlines/>
        <c:numFmt formatCode="General" sourceLinked="1"/>
        <c:majorTickMark val="out"/>
        <c:minorTickMark val="none"/>
        <c:tickLblPos val="nextTo"/>
        <c:crossAx val="78615680"/>
        <c:crosses val="autoZero"/>
        <c:crossBetween val="between"/>
      </c:valAx>
    </c:plotArea>
    <c:plotVisOnly val="1"/>
    <c:dispBlanksAs val="gap"/>
    <c:showDLblsOverMax val="0"/>
  </c:chart>
  <c:txPr>
    <a:bodyPr/>
    <a:lstStyle/>
    <a:p>
      <a:pPr>
        <a:defRPr sz="1800">
          <a:solidFill>
            <a:schemeClr val="tx1"/>
          </a:solidFill>
        </a:defRPr>
      </a:pPr>
      <a:endParaRPr lang="de-D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778117392030922E-2"/>
          <c:y val="0.12148783316313408"/>
          <c:w val="0.87810289232955141"/>
          <c:h val="0.6926836896357037"/>
        </c:manualLayout>
      </c:layout>
      <c:lineChart>
        <c:grouping val="standard"/>
        <c:varyColors val="0"/>
        <c:ser>
          <c:idx val="0"/>
          <c:order val="0"/>
          <c:tx>
            <c:strRef>
              <c:f>'QuelleHochr.KST2009-2018'!$A$7:$B$7</c:f>
              <c:strCache>
                <c:ptCount val="1"/>
                <c:pt idx="0">
                  <c:v>Kirchensteueraufkommen</c:v>
                </c:pt>
              </c:strCache>
            </c:strRef>
          </c:tx>
          <c:spPr>
            <a:ln w="12700">
              <a:solidFill>
                <a:srgbClr val="000080"/>
              </a:solidFill>
              <a:prstDash val="solid"/>
            </a:ln>
          </c:spPr>
          <c:marker>
            <c:symbol val="diamond"/>
            <c:size val="5"/>
            <c:spPr>
              <a:solidFill>
                <a:srgbClr val="000080"/>
              </a:solidFill>
              <a:ln>
                <a:solidFill>
                  <a:srgbClr val="000080"/>
                </a:solidFill>
                <a:prstDash val="solid"/>
              </a:ln>
            </c:spPr>
          </c:marker>
          <c:dLbls>
            <c:spPr>
              <a:noFill/>
              <a:ln w="25400">
                <a:noFill/>
              </a:ln>
            </c:spPr>
            <c:txPr>
              <a:bodyPr/>
              <a:lstStyle/>
              <a:p>
                <a:pPr>
                  <a:defRPr sz="975" b="0" i="0" u="none" strike="noStrike" baseline="0">
                    <a:solidFill>
                      <a:srgbClr val="000000"/>
                    </a:solidFill>
                    <a:latin typeface="Arial"/>
                    <a:ea typeface="Arial"/>
                    <a:cs typeface="Arial"/>
                  </a:defRPr>
                </a:pPr>
                <a:endParaRPr lang="de-DE"/>
              </a:p>
            </c:txPr>
            <c:showLegendKey val="0"/>
            <c:showVal val="1"/>
            <c:showCatName val="0"/>
            <c:showSerName val="0"/>
            <c:showPercent val="0"/>
            <c:showBubbleSize val="0"/>
            <c:showLeaderLines val="0"/>
          </c:dLbls>
          <c:cat>
            <c:numRef>
              <c:f>'QuelleHochr.KST2009-2018'!$C$6:$N$6</c:f>
              <c:numCache>
                <c:formatCode>General</c:formatCod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numCache>
            </c:numRef>
          </c:cat>
          <c:val>
            <c:numRef>
              <c:f>'QuelleHochr.KST2009-2018'!$C$6:$N$6</c:f>
              <c:numCache>
                <c:formatCode>General</c:formatCod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numCache>
            </c:numRef>
          </c:val>
          <c:smooth val="0"/>
        </c:ser>
        <c:ser>
          <c:idx val="2"/>
          <c:order val="1"/>
          <c:tx>
            <c:strRef>
              <c:f>'QuelleHochr.KST2009-2018'!$A$8:$B$8</c:f>
              <c:strCache>
                <c:ptCount val="1"/>
                <c:pt idx="0">
                  <c:v>Hochrechnung gemäß mittelfristiger Finanzplanung
Ergebnis 2013 - Hochrechnung Aufkommen Finanzämter 2014 ff. minus 1 %, Clearingabschlagszahlungen je 23,0 Mio.</c:v>
                </c:pt>
              </c:strCache>
            </c:strRef>
          </c:tx>
          <c:spPr>
            <a:ln w="25400">
              <a:solidFill>
                <a:srgbClr val="00B050"/>
              </a:solidFill>
              <a:prstDash val="solid"/>
            </a:ln>
          </c:spPr>
          <c:marker>
            <c:symbol val="square"/>
            <c:size val="7"/>
            <c:spPr>
              <a:solidFill>
                <a:srgbClr val="00B050"/>
              </a:solidFill>
              <a:ln w="19050">
                <a:solidFill>
                  <a:srgbClr val="00B050"/>
                </a:solidFill>
                <a:prstDash val="solid"/>
              </a:ln>
            </c:spPr>
          </c:marker>
          <c:dLbls>
            <c:dLbl>
              <c:idx val="0"/>
              <c:layout>
                <c:manualLayout>
                  <c:x val="-4.9274437485685434E-2"/>
                  <c:y val="-2.2971848145150346E-2"/>
                </c:manualLayout>
              </c:layout>
              <c:dLblPos val="r"/>
              <c:showLegendKey val="0"/>
              <c:showVal val="1"/>
              <c:showCatName val="0"/>
              <c:showSerName val="0"/>
              <c:showPercent val="0"/>
              <c:showBubbleSize val="0"/>
            </c:dLbl>
            <c:dLbl>
              <c:idx val="1"/>
              <c:layout>
                <c:manualLayout>
                  <c:x val="-3.9552147255414692E-2"/>
                  <c:y val="2.3099075232418376E-2"/>
                </c:manualLayout>
              </c:layout>
              <c:dLblPos val="r"/>
              <c:showLegendKey val="0"/>
              <c:showVal val="1"/>
              <c:showCatName val="0"/>
              <c:showSerName val="0"/>
              <c:showPercent val="0"/>
              <c:showBubbleSize val="0"/>
            </c:dLbl>
            <c:dLbl>
              <c:idx val="2"/>
              <c:layout>
                <c:manualLayout>
                  <c:x val="-1.5479930605464693E-2"/>
                  <c:y val="3.9290348140444846E-2"/>
                </c:manualLayout>
              </c:layout>
              <c:dLblPos val="r"/>
              <c:showLegendKey val="0"/>
              <c:showVal val="1"/>
              <c:showCatName val="0"/>
              <c:showSerName val="0"/>
              <c:showPercent val="0"/>
              <c:showBubbleSize val="0"/>
            </c:dLbl>
            <c:dLbl>
              <c:idx val="3"/>
              <c:layout>
                <c:manualLayout>
                  <c:x val="-2.7385463477045482E-2"/>
                  <c:y val="2.9428844979283251E-2"/>
                </c:manualLayout>
              </c:layout>
              <c:dLblPos val="r"/>
              <c:showLegendKey val="0"/>
              <c:showVal val="1"/>
              <c:showCatName val="0"/>
              <c:showSerName val="0"/>
              <c:showPercent val="0"/>
              <c:showBubbleSize val="0"/>
            </c:dLbl>
            <c:dLbl>
              <c:idx val="4"/>
              <c:layout>
                <c:manualLayout>
                  <c:x val="-2.6048118107603886E-2"/>
                  <c:y val="4.8296769507585137E-2"/>
                </c:manualLayout>
              </c:layout>
              <c:dLblPos val="r"/>
              <c:showLegendKey val="0"/>
              <c:showVal val="1"/>
              <c:showCatName val="0"/>
              <c:showSerName val="0"/>
              <c:showPercent val="0"/>
              <c:showBubbleSize val="0"/>
            </c:dLbl>
            <c:dLbl>
              <c:idx val="5"/>
              <c:layout>
                <c:manualLayout>
                  <c:x val="-3.6833966466328534E-2"/>
                  <c:y val="2.7262573486725759E-2"/>
                </c:manualLayout>
              </c:layout>
              <c:dLblPos val="r"/>
              <c:showLegendKey val="0"/>
              <c:showVal val="1"/>
              <c:showCatName val="0"/>
              <c:showSerName val="0"/>
              <c:showPercent val="0"/>
              <c:showBubbleSize val="0"/>
            </c:dLbl>
            <c:dLbl>
              <c:idx val="6"/>
              <c:layout>
                <c:manualLayout>
                  <c:x val="-3.5409535693695392E-2"/>
                  <c:y val="4.6200333448884877E-2"/>
                </c:manualLayout>
              </c:layout>
              <c:dLblPos val="r"/>
              <c:showLegendKey val="0"/>
              <c:showVal val="1"/>
              <c:showCatName val="0"/>
              <c:showSerName val="0"/>
              <c:showPercent val="0"/>
              <c:showBubbleSize val="0"/>
            </c:dLbl>
            <c:dLbl>
              <c:idx val="8"/>
              <c:layout>
                <c:manualLayout>
                  <c:x val="-3.4179177953809113E-2"/>
                  <c:y val="3.9538025036590055E-2"/>
                </c:manualLayout>
              </c:layout>
              <c:dLblPos val="r"/>
              <c:showLegendKey val="0"/>
              <c:showVal val="1"/>
              <c:showCatName val="0"/>
              <c:showSerName val="0"/>
              <c:showPercent val="0"/>
              <c:showBubbleSize val="0"/>
            </c:dLbl>
            <c:spPr>
              <a:noFill/>
              <a:ln w="25400">
                <a:noFill/>
              </a:ln>
            </c:spPr>
            <c:txPr>
              <a:bodyPr/>
              <a:lstStyle/>
              <a:p>
                <a:pPr>
                  <a:defRPr sz="1050" b="0" i="0" u="none" strike="noStrike" baseline="0">
                    <a:solidFill>
                      <a:srgbClr val="000000"/>
                    </a:solidFill>
                    <a:latin typeface="Arial"/>
                    <a:ea typeface="Arial"/>
                    <a:cs typeface="Arial"/>
                  </a:defRPr>
                </a:pPr>
                <a:endParaRPr lang="de-DE"/>
              </a:p>
            </c:txPr>
            <c:dLblPos val="b"/>
            <c:showLegendKey val="0"/>
            <c:showVal val="1"/>
            <c:showCatName val="0"/>
            <c:showSerName val="0"/>
            <c:showPercent val="0"/>
            <c:showBubbleSize val="0"/>
            <c:showLeaderLines val="0"/>
          </c:dLbls>
          <c:cat>
            <c:numRef>
              <c:f>'QuelleHochr.KST2009-2018'!$C$6:$N$6</c:f>
              <c:numCache>
                <c:formatCode>General</c:formatCod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numCache>
            </c:numRef>
          </c:cat>
          <c:val>
            <c:numRef>
              <c:f>'QuelleHochr.KST2009-2018'!$C$8:$N$8</c:f>
              <c:numCache>
                <c:formatCode>#,##0</c:formatCode>
                <c:ptCount val="12"/>
                <c:pt idx="0">
                  <c:v>101287925</c:v>
                </c:pt>
                <c:pt idx="1">
                  <c:v>100587117</c:v>
                </c:pt>
                <c:pt idx="2">
                  <c:v>104766253</c:v>
                </c:pt>
                <c:pt idx="3">
                  <c:v>106971981.22</c:v>
                </c:pt>
                <c:pt idx="4">
                  <c:v>113513626.13</c:v>
                </c:pt>
                <c:pt idx="5">
                  <c:v>110907600</c:v>
                </c:pt>
                <c:pt idx="6">
                  <c:v>110028500</c:v>
                </c:pt>
                <c:pt idx="7">
                  <c:v>109158200</c:v>
                </c:pt>
                <c:pt idx="8">
                  <c:v>108296600</c:v>
                </c:pt>
                <c:pt idx="9">
                  <c:v>107443600</c:v>
                </c:pt>
                <c:pt idx="10">
                  <c:v>106599200</c:v>
                </c:pt>
                <c:pt idx="11">
                  <c:v>105763200</c:v>
                </c:pt>
              </c:numCache>
            </c:numRef>
          </c:val>
          <c:smooth val="0"/>
        </c:ser>
        <c:ser>
          <c:idx val="1"/>
          <c:order val="2"/>
          <c:tx>
            <c:v>geschätztes Aufkommen Stand August 2014</c:v>
          </c:tx>
          <c:marker>
            <c:symbol val="triangle"/>
            <c:size val="7"/>
          </c:marker>
          <c:dLbls>
            <c:dLbl>
              <c:idx val="5"/>
              <c:layout>
                <c:manualLayout>
                  <c:x val="-1.60481444332999E-2"/>
                  <c:y val="3.3542976939203356E-2"/>
                </c:manualLayout>
              </c:layout>
              <c:showLegendKey val="0"/>
              <c:showVal val="1"/>
              <c:showCatName val="0"/>
              <c:showSerName val="0"/>
              <c:showPercent val="0"/>
              <c:showBubbleSize val="0"/>
            </c:dLbl>
            <c:txPr>
              <a:bodyPr/>
              <a:lstStyle/>
              <a:p>
                <a:pPr>
                  <a:defRPr sz="1050"/>
                </a:pPr>
                <a:endParaRPr lang="de-DE"/>
              </a:p>
            </c:txPr>
            <c:showLegendKey val="0"/>
            <c:showVal val="1"/>
            <c:showCatName val="0"/>
            <c:showSerName val="0"/>
            <c:showPercent val="0"/>
            <c:showBubbleSize val="0"/>
            <c:showLeaderLines val="0"/>
          </c:dLbls>
          <c:cat>
            <c:numRef>
              <c:f>'QuelleHochr.KST2009-2018'!$C$6:$N$6</c:f>
              <c:numCache>
                <c:formatCode>General</c:formatCode>
                <c:ptCount val="12"/>
                <c:pt idx="0">
                  <c:v>2009</c:v>
                </c:pt>
                <c:pt idx="1">
                  <c:v>2010</c:v>
                </c:pt>
                <c:pt idx="2">
                  <c:v>2011</c:v>
                </c:pt>
                <c:pt idx="3">
                  <c:v>2012</c:v>
                </c:pt>
                <c:pt idx="4">
                  <c:v>2013</c:v>
                </c:pt>
                <c:pt idx="5">
                  <c:v>2014</c:v>
                </c:pt>
                <c:pt idx="6">
                  <c:v>2015</c:v>
                </c:pt>
                <c:pt idx="7">
                  <c:v>2016</c:v>
                </c:pt>
                <c:pt idx="8">
                  <c:v>2017</c:v>
                </c:pt>
                <c:pt idx="9">
                  <c:v>2018</c:v>
                </c:pt>
                <c:pt idx="10">
                  <c:v>2019</c:v>
                </c:pt>
                <c:pt idx="11">
                  <c:v>2020</c:v>
                </c:pt>
              </c:numCache>
            </c:numRef>
          </c:cat>
          <c:val>
            <c:numRef>
              <c:f>'QuelleHochr.KST2009-2018'!$C$9:$N$9</c:f>
              <c:numCache>
                <c:formatCode>General</c:formatCode>
                <c:ptCount val="12"/>
                <c:pt idx="5" formatCode="#,##0">
                  <c:v>114000000</c:v>
                </c:pt>
              </c:numCache>
            </c:numRef>
          </c:val>
          <c:smooth val="0"/>
        </c:ser>
        <c:dLbls>
          <c:showLegendKey val="0"/>
          <c:showVal val="0"/>
          <c:showCatName val="0"/>
          <c:showSerName val="0"/>
          <c:showPercent val="0"/>
          <c:showBubbleSize val="0"/>
        </c:dLbls>
        <c:marker val="1"/>
        <c:smooth val="0"/>
        <c:axId val="86455424"/>
        <c:axId val="86456960"/>
      </c:lineChart>
      <c:catAx>
        <c:axId val="86455424"/>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de-DE"/>
          </a:p>
        </c:txPr>
        <c:crossAx val="86456960"/>
        <c:crosses val="autoZero"/>
        <c:auto val="1"/>
        <c:lblAlgn val="ctr"/>
        <c:lblOffset val="100"/>
        <c:tickLblSkip val="1"/>
        <c:tickMarkSkip val="1"/>
        <c:noMultiLvlLbl val="0"/>
      </c:catAx>
      <c:valAx>
        <c:axId val="86456960"/>
        <c:scaling>
          <c:orientation val="minMax"/>
          <c:min val="94000000"/>
        </c:scaling>
        <c:delete val="0"/>
        <c:axPos val="l"/>
        <c:majorGridlines>
          <c:spPr>
            <a:ln w="3175">
              <a:solidFill>
                <a:srgbClr val="000000"/>
              </a:solidFill>
              <a:prstDash val="solid"/>
            </a:ln>
          </c:spPr>
        </c:majorGridlines>
        <c:title>
          <c:tx>
            <c:rich>
              <a:bodyPr rot="0" vert="horz"/>
              <a:lstStyle/>
              <a:p>
                <a:pPr algn="l">
                  <a:defRPr sz="975" b="1" i="0" u="none" strike="noStrike" baseline="0">
                    <a:solidFill>
                      <a:srgbClr val="000000"/>
                    </a:solidFill>
                    <a:latin typeface="Arial"/>
                    <a:ea typeface="Arial"/>
                    <a:cs typeface="Arial"/>
                  </a:defRPr>
                </a:pPr>
                <a:r>
                  <a:rPr lang="de-DE" sz="1100" b="1" dirty="0"/>
                  <a:t>Tausende €</a:t>
                </a:r>
                <a:r>
                  <a:rPr lang="de-DE" b="1" dirty="0"/>
                  <a:t> </a:t>
                </a:r>
              </a:p>
            </c:rich>
          </c:tx>
          <c:layout>
            <c:manualLayout>
              <c:xMode val="edge"/>
              <c:yMode val="edge"/>
              <c:x val="0"/>
              <c:y val="8.1355496269060371E-2"/>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de-DE"/>
          </a:p>
        </c:txPr>
        <c:crossAx val="86455424"/>
        <c:crossesAt val="1"/>
        <c:crossBetween val="between"/>
        <c:dispUnits>
          <c:builtInUnit val="thousands"/>
        </c:dispUnits>
      </c:valAx>
      <c:spPr>
        <a:noFill/>
        <a:ln w="12700">
          <a:solidFill>
            <a:srgbClr val="808080"/>
          </a:solidFill>
          <a:prstDash val="solid"/>
        </a:ln>
      </c:spPr>
    </c:plotArea>
    <c:legend>
      <c:legendPos val="b"/>
      <c:legendEntry>
        <c:idx val="0"/>
        <c:delete val="1"/>
      </c:legendEntry>
      <c:legendEntry>
        <c:idx val="1"/>
        <c:txPr>
          <a:bodyPr/>
          <a:lstStyle/>
          <a:p>
            <a:pPr>
              <a:defRPr sz="800" b="0" i="0" u="none" strike="noStrike" baseline="0">
                <a:solidFill>
                  <a:srgbClr val="000000"/>
                </a:solidFill>
                <a:latin typeface="Arial"/>
                <a:ea typeface="Arial"/>
                <a:cs typeface="Arial"/>
              </a:defRPr>
            </a:pPr>
            <a:endParaRPr lang="de-DE"/>
          </a:p>
        </c:txPr>
      </c:legendEntry>
      <c:legendEntry>
        <c:idx val="2"/>
        <c:txPr>
          <a:bodyPr/>
          <a:lstStyle/>
          <a:p>
            <a:pPr>
              <a:defRPr sz="800" b="0" i="0" u="none" strike="noStrike" baseline="0">
                <a:solidFill>
                  <a:srgbClr val="000000"/>
                </a:solidFill>
                <a:latin typeface="Arial"/>
                <a:ea typeface="Arial"/>
                <a:cs typeface="Arial"/>
              </a:defRPr>
            </a:pPr>
            <a:endParaRPr lang="de-DE"/>
          </a:p>
        </c:txPr>
      </c:legendEntry>
      <c:layout>
        <c:manualLayout>
          <c:xMode val="edge"/>
          <c:yMode val="edge"/>
          <c:x val="0.10819073471276602"/>
          <c:y val="0.87838889286274124"/>
          <c:w val="0.85307765817136461"/>
          <c:h val="0.11121148027987661"/>
        </c:manualLayout>
      </c:layout>
      <c:overlay val="0"/>
      <c:spPr>
        <a:noFill/>
        <a:ln w="3175">
          <a:solidFill>
            <a:srgbClr val="000000"/>
          </a:solidFill>
          <a:prstDash val="solid"/>
        </a:ln>
      </c:spPr>
      <c:txPr>
        <a:bodyPr/>
        <a:lstStyle/>
        <a:p>
          <a:pPr>
            <a:defRPr sz="710" b="0" i="0" u="none" strike="noStrike" baseline="0">
              <a:solidFill>
                <a:srgbClr val="000000"/>
              </a:solidFill>
              <a:latin typeface="Arial"/>
              <a:ea typeface="Arial"/>
              <a:cs typeface="Arial"/>
            </a:defRPr>
          </a:pPr>
          <a:endParaRPr lang="de-DE"/>
        </a:p>
      </c:txPr>
    </c:legend>
    <c:plotVisOnly val="1"/>
    <c:dispBlanksAs val="gap"/>
    <c:showDLblsOverMax val="0"/>
  </c:chart>
  <c:spPr>
    <a:noFill/>
    <a:ln w="9525">
      <a:noFill/>
    </a:ln>
  </c:spPr>
  <c:txPr>
    <a:bodyPr/>
    <a:lstStyle/>
    <a:p>
      <a:pPr>
        <a:defRPr sz="975" b="0" i="0" u="none" strike="noStrike" baseline="0">
          <a:solidFill>
            <a:srgbClr val="000000"/>
          </a:solidFill>
          <a:latin typeface="Arial"/>
          <a:ea typeface="Arial"/>
          <a:cs typeface="Arial"/>
        </a:defRPr>
      </a:pPr>
      <a:endParaRPr lang="de-D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9421973621598413E-3"/>
          <c:y val="5.5910074136926065E-2"/>
          <c:w val="0.97535014005602227"/>
          <c:h val="0.85994374254655526"/>
        </c:manualLayout>
      </c:layout>
      <c:lineChart>
        <c:grouping val="standard"/>
        <c:varyColors val="0"/>
        <c:ser>
          <c:idx val="1"/>
          <c:order val="0"/>
          <c:tx>
            <c:v>Verbraucherpreisindex (VPI)</c:v>
          </c:tx>
          <c:dLbls>
            <c:txPr>
              <a:bodyPr/>
              <a:lstStyle/>
              <a:p>
                <a:pPr>
                  <a:defRPr sz="1200" b="0"/>
                </a:pPr>
                <a:endParaRPr lang="de-DE"/>
              </a:p>
            </c:txPr>
            <c:dLblPos val="t"/>
            <c:showLegendKey val="0"/>
            <c:showVal val="1"/>
            <c:showCatName val="0"/>
            <c:showSerName val="0"/>
            <c:showPercent val="0"/>
            <c:showBubbleSize val="0"/>
            <c:showLeaderLines val="0"/>
          </c:dLbls>
          <c:cat>
            <c:numRef>
              <c:f>Zahlen!$A$2:$A$20</c:f>
              <c:numCache>
                <c:formatCode>General</c:formatCode>
                <c:ptCount val="19"/>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numCache>
            </c:numRef>
          </c:cat>
          <c:val>
            <c:numRef>
              <c:f>Zahlen!$E$2:$E$20</c:f>
              <c:numCache>
                <c:formatCode>0.00</c:formatCode>
                <c:ptCount val="19"/>
                <c:pt idx="0">
                  <c:v>100</c:v>
                </c:pt>
                <c:pt idx="1">
                  <c:v>101.36645962732919</c:v>
                </c:pt>
                <c:pt idx="2">
                  <c:v>103.35403726708043</c:v>
                </c:pt>
                <c:pt idx="3">
                  <c:v>104.34782608695652</c:v>
                </c:pt>
                <c:pt idx="4">
                  <c:v>104.9689440993792</c:v>
                </c:pt>
                <c:pt idx="5">
                  <c:v>106.45962732919286</c:v>
                </c:pt>
                <c:pt idx="6">
                  <c:v>108.57142857142827</c:v>
                </c:pt>
                <c:pt idx="7">
                  <c:v>110.06211180124232</c:v>
                </c:pt>
                <c:pt idx="8">
                  <c:v>111.30434782608633</c:v>
                </c:pt>
                <c:pt idx="9">
                  <c:v>113.04347826086955</c:v>
                </c:pt>
                <c:pt idx="10">
                  <c:v>114.90683229813665</c:v>
                </c:pt>
                <c:pt idx="11">
                  <c:v>116.64596273291905</c:v>
                </c:pt>
                <c:pt idx="12">
                  <c:v>119.37888198757732</c:v>
                </c:pt>
                <c:pt idx="13">
                  <c:v>122.48447204968915</c:v>
                </c:pt>
                <c:pt idx="14">
                  <c:v>122.85714285714285</c:v>
                </c:pt>
                <c:pt idx="15">
                  <c:v>124.22360248447212</c:v>
                </c:pt>
                <c:pt idx="16">
                  <c:v>126.83229813664541</c:v>
                </c:pt>
                <c:pt idx="17">
                  <c:v>129.31677018633542</c:v>
                </c:pt>
                <c:pt idx="18">
                  <c:v>131.30434782608756</c:v>
                </c:pt>
              </c:numCache>
            </c:numRef>
          </c:val>
          <c:smooth val="0"/>
        </c:ser>
        <c:ser>
          <c:idx val="2"/>
          <c:order val="1"/>
          <c:tx>
            <c:v>Kirchensteuer (KiSt)</c:v>
          </c:tx>
          <c:dLbls>
            <c:dLbl>
              <c:idx val="2"/>
              <c:layout>
                <c:manualLayout>
                  <c:x val="-3.9768238776310395E-2"/>
                  <c:y val="1.819594735873388E-2"/>
                </c:manualLayout>
              </c:layout>
              <c:dLblPos val="r"/>
              <c:showLegendKey val="0"/>
              <c:showVal val="1"/>
              <c:showCatName val="0"/>
              <c:showSerName val="0"/>
              <c:showPercent val="0"/>
              <c:showBubbleSize val="0"/>
            </c:dLbl>
            <c:txPr>
              <a:bodyPr/>
              <a:lstStyle/>
              <a:p>
                <a:pPr>
                  <a:defRPr sz="1200" b="0"/>
                </a:pPr>
                <a:endParaRPr lang="de-DE"/>
              </a:p>
            </c:txPr>
            <c:dLblPos val="b"/>
            <c:showLegendKey val="0"/>
            <c:showVal val="1"/>
            <c:showCatName val="0"/>
            <c:showSerName val="0"/>
            <c:showPercent val="0"/>
            <c:showBubbleSize val="0"/>
            <c:showLeaderLines val="0"/>
          </c:dLbls>
          <c:cat>
            <c:numRef>
              <c:f>Zahlen!$A$2:$A$20</c:f>
              <c:numCache>
                <c:formatCode>General</c:formatCode>
                <c:ptCount val="19"/>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numCache>
            </c:numRef>
          </c:cat>
          <c:val>
            <c:numRef>
              <c:f>Zahlen!$G$2:$G$20</c:f>
              <c:numCache>
                <c:formatCode>0.00</c:formatCode>
                <c:ptCount val="19"/>
                <c:pt idx="0">
                  <c:v>100</c:v>
                </c:pt>
                <c:pt idx="1">
                  <c:v>95.190813884229755</c:v>
                </c:pt>
                <c:pt idx="2">
                  <c:v>63.470252987752545</c:v>
                </c:pt>
                <c:pt idx="3">
                  <c:v>87.878208449570778</c:v>
                </c:pt>
                <c:pt idx="4">
                  <c:v>90.71501466487787</c:v>
                </c:pt>
                <c:pt idx="5">
                  <c:v>81.889139658288187</c:v>
                </c:pt>
                <c:pt idx="6">
                  <c:v>86.064864050382596</c:v>
                </c:pt>
                <c:pt idx="7">
                  <c:v>88.082465950807872</c:v>
                </c:pt>
                <c:pt idx="8">
                  <c:v>88.945954167151143</c:v>
                </c:pt>
                <c:pt idx="9">
                  <c:v>81.894121882096542</c:v>
                </c:pt>
                <c:pt idx="10">
                  <c:v>83.381642519123858</c:v>
                </c:pt>
                <c:pt idx="11">
                  <c:v>84.190959877518068</c:v>
                </c:pt>
                <c:pt idx="12">
                  <c:v>89.788716697115817</c:v>
                </c:pt>
                <c:pt idx="13">
                  <c:v>95.400768350988585</c:v>
                </c:pt>
                <c:pt idx="14">
                  <c:v>88.745868423671979</c:v>
                </c:pt>
                <c:pt idx="15">
                  <c:v>91.701286208710627</c:v>
                </c:pt>
                <c:pt idx="16">
                  <c:v>95.511239705463026</c:v>
                </c:pt>
                <c:pt idx="17">
                  <c:v>97.522113552511158</c:v>
                </c:pt>
                <c:pt idx="18">
                  <c:v>103.48587191751857</c:v>
                </c:pt>
              </c:numCache>
            </c:numRef>
          </c:val>
          <c:smooth val="0"/>
        </c:ser>
        <c:dLbls>
          <c:showLegendKey val="0"/>
          <c:showVal val="0"/>
          <c:showCatName val="0"/>
          <c:showSerName val="0"/>
          <c:showPercent val="0"/>
          <c:showBubbleSize val="0"/>
        </c:dLbls>
        <c:marker val="1"/>
        <c:smooth val="0"/>
        <c:axId val="87820928"/>
        <c:axId val="87839104"/>
      </c:lineChart>
      <c:catAx>
        <c:axId val="87820928"/>
        <c:scaling>
          <c:orientation val="minMax"/>
        </c:scaling>
        <c:delete val="0"/>
        <c:axPos val="b"/>
        <c:numFmt formatCode="General" sourceLinked="1"/>
        <c:majorTickMark val="out"/>
        <c:minorTickMark val="none"/>
        <c:tickLblPos val="nextTo"/>
        <c:txPr>
          <a:bodyPr rot="0" vert="horz"/>
          <a:lstStyle/>
          <a:p>
            <a:pPr>
              <a:defRPr sz="1200" b="1"/>
            </a:pPr>
            <a:endParaRPr lang="de-DE"/>
          </a:p>
        </c:txPr>
        <c:crossAx val="87839104"/>
        <c:crosses val="autoZero"/>
        <c:auto val="1"/>
        <c:lblAlgn val="ctr"/>
        <c:lblOffset val="100"/>
        <c:tickMarkSkip val="1"/>
        <c:noMultiLvlLbl val="0"/>
      </c:catAx>
      <c:valAx>
        <c:axId val="87839104"/>
        <c:scaling>
          <c:orientation val="minMax"/>
          <c:max val="140"/>
          <c:min val="60"/>
        </c:scaling>
        <c:delete val="0"/>
        <c:axPos val="l"/>
        <c:majorGridlines/>
        <c:numFmt formatCode="0.00" sourceLinked="1"/>
        <c:majorTickMark val="none"/>
        <c:minorTickMark val="none"/>
        <c:tickLblPos val="none"/>
        <c:spPr>
          <a:ln w="9525">
            <a:noFill/>
          </a:ln>
        </c:spPr>
        <c:crossAx val="87820928"/>
        <c:crosses val="autoZero"/>
        <c:crossBetween val="between"/>
      </c:valAx>
    </c:plotArea>
    <c:legend>
      <c:legendPos val="b"/>
      <c:layout>
        <c:manualLayout>
          <c:xMode val="edge"/>
          <c:yMode val="edge"/>
          <c:x val="0.27836246808943854"/>
          <c:y val="0.97246921165042965"/>
          <c:w val="0.44327494410975182"/>
          <c:h val="2.75307883495708E-2"/>
        </c:manualLayout>
      </c:layout>
      <c:overlay val="0"/>
    </c:legend>
    <c:plotVisOnly val="1"/>
    <c:dispBlanksAs val="gap"/>
    <c:showDLblsOverMax val="0"/>
  </c:chart>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manualLayout>
          <c:layoutTarget val="inner"/>
          <c:xMode val="edge"/>
          <c:yMode val="edge"/>
          <c:x val="8.7217118693496645E-2"/>
          <c:y val="4.0266568683835907E-2"/>
          <c:w val="0.89580757266453304"/>
          <c:h val="0.82451999718071045"/>
        </c:manualLayout>
      </c:layout>
      <c:barChart>
        <c:barDir val="col"/>
        <c:grouping val="stacked"/>
        <c:varyColors val="0"/>
        <c:ser>
          <c:idx val="0"/>
          <c:order val="0"/>
          <c:tx>
            <c:strRef>
              <c:f>Tabelle1!$B$1</c:f>
              <c:strCache>
                <c:ptCount val="1"/>
                <c:pt idx="0">
                  <c:v>Datenreihe 1</c:v>
                </c:pt>
              </c:strCache>
            </c:strRef>
          </c:tx>
          <c:spPr>
            <a:solidFill>
              <a:srgbClr val="660066"/>
            </a:solidFill>
          </c:spPr>
          <c:invertIfNegative val="0"/>
          <c:dPt>
            <c:idx val="2"/>
            <c:invertIfNegative val="0"/>
            <c:bubble3D val="0"/>
            <c:spPr>
              <a:solidFill>
                <a:srgbClr val="7030A0"/>
              </a:solidFill>
            </c:spPr>
          </c:dPt>
          <c:dLbls>
            <c:txPr>
              <a:bodyPr/>
              <a:lstStyle/>
              <a:p>
                <a:pPr>
                  <a:defRPr b="1">
                    <a:solidFill>
                      <a:schemeClr val="bg1"/>
                    </a:solidFill>
                  </a:defRPr>
                </a:pPr>
                <a:endParaRPr lang="de-DE"/>
              </a:p>
            </c:txPr>
            <c:showLegendKey val="0"/>
            <c:showVal val="1"/>
            <c:showCatName val="0"/>
            <c:showSerName val="0"/>
            <c:showPercent val="0"/>
            <c:showBubbleSize val="0"/>
            <c:showLeaderLines val="0"/>
          </c:dLbls>
          <c:cat>
            <c:strRef>
              <c:f>Tabelle1!$A$2:$A$5</c:f>
              <c:strCache>
                <c:ptCount val="4"/>
                <c:pt idx="0">
                  <c:v>Max.</c:v>
                </c:pt>
                <c:pt idx="1">
                  <c:v>EKD</c:v>
                </c:pt>
                <c:pt idx="2">
                  <c:v>LK</c:v>
                </c:pt>
                <c:pt idx="3">
                  <c:v>Min.</c:v>
                </c:pt>
              </c:strCache>
            </c:strRef>
          </c:cat>
          <c:val>
            <c:numRef>
              <c:f>Tabelle1!$B$2:$B$5</c:f>
              <c:numCache>
                <c:formatCode>General</c:formatCode>
                <c:ptCount val="4"/>
                <c:pt idx="0">
                  <c:v>154</c:v>
                </c:pt>
                <c:pt idx="1">
                  <c:v>119</c:v>
                </c:pt>
                <c:pt idx="2">
                  <c:v>104</c:v>
                </c:pt>
                <c:pt idx="3">
                  <c:v>86</c:v>
                </c:pt>
              </c:numCache>
            </c:numRef>
          </c:val>
        </c:ser>
        <c:ser>
          <c:idx val="1"/>
          <c:order val="1"/>
          <c:tx>
            <c:strRef>
              <c:f>Tabelle1!$C$1</c:f>
              <c:strCache>
                <c:ptCount val="1"/>
                <c:pt idx="0">
                  <c:v>Datenreihe 2</c:v>
                </c:pt>
              </c:strCache>
            </c:strRef>
          </c:tx>
          <c:invertIfNegative val="0"/>
          <c:cat>
            <c:strRef>
              <c:f>Tabelle1!$A$2:$A$5</c:f>
              <c:strCache>
                <c:ptCount val="4"/>
                <c:pt idx="0">
                  <c:v>Max.</c:v>
                </c:pt>
                <c:pt idx="1">
                  <c:v>EKD</c:v>
                </c:pt>
                <c:pt idx="2">
                  <c:v>LK</c:v>
                </c:pt>
                <c:pt idx="3">
                  <c:v>Min.</c:v>
                </c:pt>
              </c:strCache>
            </c:strRef>
          </c:cat>
          <c:val>
            <c:numRef>
              <c:f>Tabelle1!$C$2:$C$5</c:f>
              <c:numCache>
                <c:formatCode>General</c:formatCode>
                <c:ptCount val="4"/>
              </c:numCache>
            </c:numRef>
          </c:val>
        </c:ser>
        <c:ser>
          <c:idx val="2"/>
          <c:order val="2"/>
          <c:tx>
            <c:strRef>
              <c:f>Tabelle1!$D$1</c:f>
              <c:strCache>
                <c:ptCount val="1"/>
                <c:pt idx="0">
                  <c:v>Datenreihe 3</c:v>
                </c:pt>
              </c:strCache>
            </c:strRef>
          </c:tx>
          <c:invertIfNegative val="0"/>
          <c:cat>
            <c:strRef>
              <c:f>Tabelle1!$A$2:$A$5</c:f>
              <c:strCache>
                <c:ptCount val="4"/>
                <c:pt idx="0">
                  <c:v>Max.</c:v>
                </c:pt>
                <c:pt idx="1">
                  <c:v>EKD</c:v>
                </c:pt>
                <c:pt idx="2">
                  <c:v>LK</c:v>
                </c:pt>
                <c:pt idx="3">
                  <c:v>Min.</c:v>
                </c:pt>
              </c:strCache>
            </c:strRef>
          </c:cat>
          <c:val>
            <c:numRef>
              <c:f>Tabelle1!$D$2:$D$5</c:f>
              <c:numCache>
                <c:formatCode>General</c:formatCode>
                <c:ptCount val="4"/>
              </c:numCache>
            </c:numRef>
          </c:val>
        </c:ser>
        <c:dLbls>
          <c:showLegendKey val="0"/>
          <c:showVal val="0"/>
          <c:showCatName val="0"/>
          <c:showSerName val="0"/>
          <c:showPercent val="0"/>
          <c:showBubbleSize val="0"/>
        </c:dLbls>
        <c:gapWidth val="150"/>
        <c:overlap val="100"/>
        <c:axId val="87597440"/>
        <c:axId val="87598976"/>
      </c:barChart>
      <c:catAx>
        <c:axId val="87597440"/>
        <c:scaling>
          <c:orientation val="minMax"/>
        </c:scaling>
        <c:delete val="0"/>
        <c:axPos val="b"/>
        <c:majorTickMark val="out"/>
        <c:minorTickMark val="none"/>
        <c:tickLblPos val="nextTo"/>
        <c:crossAx val="87598976"/>
        <c:crosses val="autoZero"/>
        <c:auto val="1"/>
        <c:lblAlgn val="ctr"/>
        <c:lblOffset val="100"/>
        <c:noMultiLvlLbl val="0"/>
      </c:catAx>
      <c:valAx>
        <c:axId val="87598976"/>
        <c:scaling>
          <c:orientation val="minMax"/>
        </c:scaling>
        <c:delete val="0"/>
        <c:axPos val="l"/>
        <c:majorGridlines/>
        <c:numFmt formatCode="General" sourceLinked="1"/>
        <c:majorTickMark val="out"/>
        <c:minorTickMark val="none"/>
        <c:tickLblPos val="nextTo"/>
        <c:crossAx val="87597440"/>
        <c:crosses val="autoZero"/>
        <c:crossBetween val="between"/>
      </c:valAx>
    </c:plotArea>
    <c:plotVisOnly val="1"/>
    <c:dispBlanksAs val="gap"/>
    <c:showDLblsOverMax val="0"/>
  </c:chart>
  <c:txPr>
    <a:bodyPr/>
    <a:lstStyle/>
    <a:p>
      <a:pPr>
        <a:defRPr sz="1800"/>
      </a:pPr>
      <a:endParaRPr lang="de-D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8547320843110624"/>
          <c:y val="0.14153867418671001"/>
          <c:w val="0.44763550434463445"/>
          <c:h val="0.81538584042343865"/>
        </c:manualLayout>
      </c:layout>
      <c:pieChart>
        <c:varyColors val="1"/>
        <c:ser>
          <c:idx val="0"/>
          <c:order val="0"/>
          <c:spPr>
            <a:solidFill>
              <a:srgbClr val="9999FF"/>
            </a:solidFill>
            <a:ln w="12700">
              <a:solidFill>
                <a:srgbClr val="000000"/>
              </a:solidFill>
              <a:prstDash val="solid"/>
            </a:ln>
          </c:spPr>
          <c:dPt>
            <c:idx val="0"/>
            <c:bubble3D val="0"/>
            <c:spPr>
              <a:pattFill prst="pct5">
                <a:fgClr>
                  <a:srgbClr val="FFFFFF"/>
                </a:fgClr>
                <a:bgClr>
                  <a:srgbClr val="00FFCC"/>
                </a:bgClr>
              </a:pattFill>
              <a:ln w="12700">
                <a:solidFill>
                  <a:srgbClr val="000000"/>
                </a:solidFill>
                <a:prstDash val="solid"/>
              </a:ln>
            </c:spPr>
          </c:dPt>
          <c:dPt>
            <c:idx val="1"/>
            <c:bubble3D val="0"/>
            <c:spPr>
              <a:solidFill>
                <a:srgbClr val="FF9999"/>
              </a:solidFill>
              <a:ln w="12700">
                <a:solidFill>
                  <a:srgbClr val="000000"/>
                </a:solidFill>
                <a:prstDash val="solid"/>
              </a:ln>
            </c:spPr>
          </c:dPt>
          <c:dPt>
            <c:idx val="2"/>
            <c:bubble3D val="0"/>
            <c:spPr>
              <a:pattFill prst="pct50">
                <a:fgClr>
                  <a:srgbClr val="FFFFFF"/>
                </a:fgClr>
                <a:bgClr>
                  <a:srgbClr val="DDDDDD"/>
                </a:bgClr>
              </a:pattFill>
              <a:ln w="12700">
                <a:solidFill>
                  <a:srgbClr val="000000"/>
                </a:solidFill>
                <a:prstDash val="solid"/>
              </a:ln>
            </c:spPr>
          </c:dPt>
          <c:dPt>
            <c:idx val="3"/>
            <c:bubble3D val="0"/>
            <c:spPr>
              <a:solidFill>
                <a:srgbClr val="99CC00"/>
              </a:solidFill>
              <a:ln w="12700">
                <a:solidFill>
                  <a:srgbClr val="000000"/>
                </a:solidFill>
                <a:prstDash val="solid"/>
              </a:ln>
            </c:spPr>
          </c:dPt>
          <c:dPt>
            <c:idx val="4"/>
            <c:bubble3D val="0"/>
            <c:spPr>
              <a:solidFill>
                <a:srgbClr val="CCFFFF"/>
              </a:solidFill>
              <a:ln w="12700">
                <a:solidFill>
                  <a:srgbClr val="000000"/>
                </a:solidFill>
                <a:prstDash val="solid"/>
              </a:ln>
            </c:spPr>
          </c:dPt>
          <c:dPt>
            <c:idx val="5"/>
            <c:bubble3D val="0"/>
            <c:spPr>
              <a:solidFill>
                <a:srgbClr val="FFCCFF"/>
              </a:solidFill>
              <a:ln w="12700">
                <a:solidFill>
                  <a:srgbClr val="000000"/>
                </a:solidFill>
                <a:prstDash val="solid"/>
              </a:ln>
            </c:spPr>
          </c:dPt>
          <c:dPt>
            <c:idx val="6"/>
            <c:bubble3D val="0"/>
            <c:spPr>
              <a:solidFill>
                <a:srgbClr val="FFFF99"/>
              </a:solidFill>
              <a:ln w="12700">
                <a:solidFill>
                  <a:srgbClr val="000000"/>
                </a:solidFill>
                <a:prstDash val="solid"/>
              </a:ln>
            </c:spPr>
          </c:dPt>
          <c:dLbls>
            <c:dLbl>
              <c:idx val="0"/>
              <c:layout>
                <c:manualLayout>
                  <c:x val="-0.17181358663625104"/>
                  <c:y val="-1.0295788355202281E-2"/>
                </c:manualLayout>
              </c:layout>
              <c:dLblPos val="bestFit"/>
              <c:showLegendKey val="0"/>
              <c:showVal val="0"/>
              <c:showCatName val="1"/>
              <c:showSerName val="0"/>
              <c:showPercent val="0"/>
              <c:showBubbleSize val="0"/>
            </c:dLbl>
            <c:dLbl>
              <c:idx val="1"/>
              <c:layout>
                <c:manualLayout>
                  <c:x val="8.7186844092819168E-2"/>
                  <c:y val="-3.7853422168382892E-3"/>
                </c:manualLayout>
              </c:layout>
              <c:tx>
                <c:rich>
                  <a:bodyPr/>
                  <a:lstStyle/>
                  <a:p>
                    <a:r>
                      <a:rPr lang="en-US" sz="900"/>
                      <a:t>Rücklagen-</a:t>
                    </a:r>
                  </a:p>
                  <a:p>
                    <a:r>
                      <a:rPr lang="en-US" sz="900"/>
                      <a:t>entnahmen</a:t>
                    </a:r>
                  </a:p>
                </c:rich>
              </c:tx>
              <c:dLblPos val="bestFit"/>
              <c:showLegendKey val="0"/>
              <c:showVal val="1"/>
              <c:showCatName val="1"/>
              <c:showSerName val="0"/>
              <c:showPercent val="0"/>
              <c:showBubbleSize val="0"/>
            </c:dLbl>
            <c:dLbl>
              <c:idx val="2"/>
              <c:layout>
                <c:manualLayout>
                  <c:x val="8.6235510135963506E-2"/>
                  <c:y val="1.2438576714953037E-3"/>
                </c:manualLayout>
              </c:layout>
              <c:dLblPos val="bestFit"/>
              <c:showLegendKey val="0"/>
              <c:showVal val="0"/>
              <c:showCatName val="1"/>
              <c:showSerName val="0"/>
              <c:showPercent val="0"/>
              <c:showBubbleSize val="0"/>
            </c:dLbl>
            <c:dLbl>
              <c:idx val="3"/>
              <c:layout>
                <c:manualLayout>
                  <c:x val="5.1219709917007264E-2"/>
                  <c:y val="-2.7577125276851612E-2"/>
                </c:manualLayout>
              </c:layout>
              <c:dLblPos val="bestFit"/>
              <c:showLegendKey val="0"/>
              <c:showVal val="0"/>
              <c:showCatName val="1"/>
              <c:showSerName val="0"/>
              <c:showPercent val="0"/>
              <c:showBubbleSize val="0"/>
            </c:dLbl>
            <c:dLbl>
              <c:idx val="4"/>
              <c:layout>
                <c:manualLayout>
                  <c:x val="7.7405786234188964E-2"/>
                  <c:y val="-1.8916349125007371E-2"/>
                </c:manualLayout>
              </c:layout>
              <c:dLblPos val="bestFit"/>
              <c:showLegendKey val="0"/>
              <c:showVal val="0"/>
              <c:showCatName val="1"/>
              <c:showSerName val="0"/>
              <c:showPercent val="0"/>
              <c:showBubbleSize val="0"/>
            </c:dLbl>
            <c:dLbl>
              <c:idx val="5"/>
              <c:layout>
                <c:manualLayout>
                  <c:x val="7.2679648152089091E-2"/>
                  <c:y val="-2.3913749242883101E-2"/>
                </c:manualLayout>
              </c:layout>
              <c:tx>
                <c:rich>
                  <a:bodyPr/>
                  <a:lstStyle/>
                  <a:p>
                    <a:r>
                      <a:rPr lang="en-US"/>
                      <a:t>Versorgungs-</a:t>
                    </a:r>
                  </a:p>
                  <a:p>
                    <a:r>
                      <a:rPr lang="en-US"/>
                      <a:t>leistungen</a:t>
                    </a:r>
                  </a:p>
                </c:rich>
              </c:tx>
              <c:dLblPos val="bestFit"/>
              <c:showLegendKey val="0"/>
              <c:showVal val="0"/>
              <c:showCatName val="1"/>
              <c:showSerName val="0"/>
              <c:showPercent val="0"/>
              <c:showBubbleSize val="0"/>
            </c:dLbl>
            <c:dLbl>
              <c:idx val="6"/>
              <c:layout>
                <c:manualLayout>
                  <c:x val="-2.7378965899536711E-2"/>
                  <c:y val="-3.8765085091769499E-2"/>
                </c:manualLayout>
              </c:layout>
              <c:dLblPos val="bestFit"/>
              <c:showLegendKey val="0"/>
              <c:showVal val="0"/>
              <c:showCatName val="1"/>
              <c:showSerName val="0"/>
              <c:showPercent val="0"/>
              <c:showBubbleSize val="0"/>
            </c:dLbl>
            <c:spPr>
              <a:noFill/>
              <a:ln w="25400">
                <a:noFill/>
              </a:ln>
            </c:spPr>
            <c:txPr>
              <a:bodyPr/>
              <a:lstStyle/>
              <a:p>
                <a:pPr>
                  <a:defRPr sz="900" b="1" i="0" u="none" strike="noStrike" baseline="0">
                    <a:solidFill>
                      <a:srgbClr val="000000"/>
                    </a:solidFill>
                    <a:latin typeface="Arial"/>
                    <a:ea typeface="Arial"/>
                    <a:cs typeface="Arial"/>
                  </a:defRPr>
                </a:pPr>
                <a:endParaRPr lang="de-DE"/>
              </a:p>
            </c:txPr>
            <c:showLegendKey val="0"/>
            <c:showVal val="0"/>
            <c:showCatName val="1"/>
            <c:showSerName val="0"/>
            <c:showPercent val="0"/>
            <c:showBubbleSize val="0"/>
            <c:showLeaderLines val="1"/>
            <c:leaderLines>
              <c:spPr>
                <a:ln w="12700">
                  <a:solidFill>
                    <a:srgbClr val="000000"/>
                  </a:solidFill>
                  <a:prstDash val="solid"/>
                </a:ln>
              </c:spPr>
            </c:leaderLines>
          </c:dLbls>
          <c:cat>
            <c:strRef>
              <c:f>'ZahlenGrupp2011-16Zusammen'!$B$6:$B$12</c:f>
              <c:strCache>
                <c:ptCount val="7"/>
                <c:pt idx="0">
                  <c:v>Sonstige Einnahmen</c:v>
                </c:pt>
                <c:pt idx="1">
                  <c:v>Rücklagenentnahmen</c:v>
                </c:pt>
                <c:pt idx="2">
                  <c:v>Zuschüsse und Ersatzleistungen</c:v>
                </c:pt>
                <c:pt idx="3">
                  <c:v>Staatsleistungen</c:v>
                </c:pt>
                <c:pt idx="4">
                  <c:v>Erträge aus Vermögen</c:v>
                </c:pt>
                <c:pt idx="5">
                  <c:v>Versorgungsleistungen</c:v>
                </c:pt>
                <c:pt idx="6">
                  <c:v>Kirchensteuer</c:v>
                </c:pt>
              </c:strCache>
            </c:strRef>
          </c:cat>
          <c:val>
            <c:numRef>
              <c:f>'ZahlenGrupp2011-16Zusammen'!$I$6:$I$12</c:f>
              <c:numCache>
                <c:formatCode>#,##0</c:formatCode>
                <c:ptCount val="7"/>
                <c:pt idx="0">
                  <c:v>4104500</c:v>
                </c:pt>
                <c:pt idx="1">
                  <c:v>9079900</c:v>
                </c:pt>
                <c:pt idx="2">
                  <c:v>16079800</c:v>
                </c:pt>
                <c:pt idx="3">
                  <c:v>10249700</c:v>
                </c:pt>
                <c:pt idx="4">
                  <c:v>4071900</c:v>
                </c:pt>
                <c:pt idx="5">
                  <c:v>14441700</c:v>
                </c:pt>
                <c:pt idx="6">
                  <c:v>99435800</c:v>
                </c:pt>
              </c:numCache>
            </c:numRef>
          </c:val>
        </c:ser>
        <c:ser>
          <c:idx val="1"/>
          <c:order val="1"/>
          <c:tx>
            <c:strRef>
              <c:f>KuchenGrupp2015!$C$36</c:f>
              <c:strCache>
                <c:ptCount val="1"/>
                <c:pt idx="0">
                  <c:v>Rücklagenentnahmen</c:v>
                </c:pt>
              </c:strCache>
            </c:strRef>
          </c:tx>
          <c:dLbls>
            <c:showLegendKey val="0"/>
            <c:showVal val="0"/>
            <c:showCatName val="1"/>
            <c:showSerName val="0"/>
            <c:showPercent val="0"/>
            <c:showBubbleSize val="0"/>
            <c:showLeaderLines val="1"/>
            <c:leaderLines>
              <c:spPr>
                <a:ln w="12700">
                  <a:solidFill>
                    <a:srgbClr val="000000"/>
                  </a:solidFill>
                  <a:prstDash val="solid"/>
                </a:ln>
              </c:spPr>
            </c:leaderLines>
          </c:dLbls>
          <c:val>
            <c:numLit>
              <c:formatCode>General</c:formatCode>
              <c:ptCount val="1"/>
              <c:pt idx="0">
                <c:v>1</c:v>
              </c:pt>
            </c:numLit>
          </c:val>
        </c:ser>
        <c:dLbls>
          <c:showLegendKey val="0"/>
          <c:showVal val="0"/>
          <c:showCatName val="1"/>
          <c:showSerName val="0"/>
          <c:showPercent val="0"/>
          <c:showBubbleSize val="0"/>
          <c:showLeaderLines val="1"/>
        </c:dLbls>
        <c:firstSliceAng val="0"/>
      </c:pieChart>
      <c:spPr>
        <a:noFill/>
        <a:ln w="25400">
          <a:noFill/>
        </a:ln>
      </c:spPr>
    </c:plotArea>
    <c:plotVisOnly val="1"/>
    <c:dispBlanksAs val="zero"/>
    <c:showDLblsOverMax val="0"/>
  </c:chart>
  <c:spPr>
    <a:solidFill>
      <a:srgbClr val="FFFFFF"/>
    </a:solidFill>
    <a:ln w="9525">
      <a:noFill/>
    </a:ln>
  </c:spPr>
  <c:txPr>
    <a:bodyPr/>
    <a:lstStyle/>
    <a:p>
      <a:pPr>
        <a:defRPr sz="800" b="0" i="0" u="none" strike="noStrike" baseline="0">
          <a:solidFill>
            <a:srgbClr val="000000"/>
          </a:solidFill>
          <a:latin typeface="Arial"/>
          <a:ea typeface="Arial"/>
          <a:cs typeface="Arial"/>
        </a:defRPr>
      </a:pPr>
      <a:endParaRPr lang="de-DE"/>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9391916134327672"/>
          <c:y val="0.19117674514123556"/>
          <c:w val="0.43243278910274868"/>
          <c:h val="0.75294225778702062"/>
        </c:manualLayout>
      </c:layout>
      <c:pieChart>
        <c:varyColors val="1"/>
        <c:ser>
          <c:idx val="0"/>
          <c:order val="0"/>
          <c:spPr>
            <a:solidFill>
              <a:srgbClr val="FFFFCC"/>
            </a:solidFill>
            <a:ln w="12700">
              <a:solidFill>
                <a:srgbClr val="000000"/>
              </a:solidFill>
              <a:prstDash val="solid"/>
            </a:ln>
          </c:spPr>
          <c:dPt>
            <c:idx val="0"/>
            <c:bubble3D val="0"/>
            <c:spPr>
              <a:pattFill prst="pct5">
                <a:fgClr>
                  <a:srgbClr val="FFFFFF"/>
                </a:fgClr>
                <a:bgClr>
                  <a:srgbClr val="00FFCC"/>
                </a:bgClr>
              </a:pattFill>
              <a:ln w="12700">
                <a:solidFill>
                  <a:srgbClr val="000000"/>
                </a:solidFill>
                <a:prstDash val="solid"/>
              </a:ln>
            </c:spPr>
          </c:dPt>
          <c:dPt>
            <c:idx val="1"/>
            <c:bubble3D val="0"/>
            <c:spPr>
              <a:solidFill>
                <a:srgbClr val="FF9999"/>
              </a:solidFill>
              <a:ln w="12700">
                <a:solidFill>
                  <a:srgbClr val="000000"/>
                </a:solidFill>
                <a:prstDash val="solid"/>
              </a:ln>
            </c:spPr>
          </c:dPt>
          <c:dPt>
            <c:idx val="2"/>
            <c:bubble3D val="0"/>
            <c:spPr>
              <a:pattFill prst="pct50">
                <a:fgClr>
                  <a:srgbClr val="FFFFFF"/>
                </a:fgClr>
                <a:bgClr>
                  <a:srgbClr val="DDDDDD"/>
                </a:bgClr>
              </a:pattFill>
              <a:ln w="12700">
                <a:solidFill>
                  <a:srgbClr val="000000"/>
                </a:solidFill>
                <a:prstDash val="solid"/>
              </a:ln>
            </c:spPr>
          </c:dPt>
          <c:dPt>
            <c:idx val="3"/>
            <c:bubble3D val="0"/>
            <c:spPr>
              <a:solidFill>
                <a:srgbClr val="99CC00"/>
              </a:solidFill>
              <a:ln w="12700">
                <a:solidFill>
                  <a:srgbClr val="000000"/>
                </a:solidFill>
                <a:prstDash val="solid"/>
              </a:ln>
            </c:spPr>
          </c:dPt>
          <c:dPt>
            <c:idx val="4"/>
            <c:bubble3D val="0"/>
            <c:spPr>
              <a:solidFill>
                <a:srgbClr val="66FFFF"/>
              </a:solidFill>
              <a:ln w="12700">
                <a:solidFill>
                  <a:srgbClr val="000000"/>
                </a:solidFill>
                <a:prstDash val="solid"/>
              </a:ln>
            </c:spPr>
          </c:dPt>
          <c:dPt>
            <c:idx val="5"/>
            <c:bubble3D val="0"/>
            <c:spPr>
              <a:pattFill prst="pct5">
                <a:fgClr>
                  <a:srgbClr val="FFFFFF"/>
                </a:fgClr>
                <a:bgClr>
                  <a:srgbClr val="FFFF99"/>
                </a:bgClr>
              </a:pattFill>
              <a:ln w="12700">
                <a:solidFill>
                  <a:srgbClr val="000000"/>
                </a:solidFill>
                <a:prstDash val="solid"/>
              </a:ln>
            </c:spPr>
          </c:dPt>
          <c:dLbls>
            <c:dLbl>
              <c:idx val="0"/>
              <c:layout>
                <c:manualLayout>
                  <c:x val="-4.2792792792792834E-2"/>
                  <c:y val="-2.8342133703875252E-2"/>
                </c:manualLayout>
              </c:layout>
              <c:dLblPos val="bestFit"/>
              <c:showLegendKey val="0"/>
              <c:showVal val="0"/>
              <c:showCatName val="1"/>
              <c:showSerName val="0"/>
              <c:showPercent val="0"/>
              <c:showBubbleSize val="0"/>
            </c:dLbl>
            <c:dLbl>
              <c:idx val="1"/>
              <c:layout>
                <c:manualLayout>
                  <c:x val="2.9279279279279757E-2"/>
                  <c:y val="-1.9607843137254884E-2"/>
                </c:manualLayout>
              </c:layout>
              <c:dLblPos val="bestFit"/>
              <c:showLegendKey val="0"/>
              <c:showVal val="0"/>
              <c:showCatName val="1"/>
              <c:showSerName val="0"/>
              <c:showPercent val="0"/>
              <c:showBubbleSize val="0"/>
            </c:dLbl>
            <c:dLbl>
              <c:idx val="2"/>
              <c:layout>
                <c:manualLayout>
                  <c:x val="4.7297297297297584E-2"/>
                  <c:y val="-1.176470588235305E-2"/>
                </c:manualLayout>
              </c:layout>
              <c:dLblPos val="bestFit"/>
              <c:showLegendKey val="0"/>
              <c:showVal val="0"/>
              <c:showCatName val="1"/>
              <c:showSerName val="0"/>
              <c:showPercent val="0"/>
              <c:showBubbleSize val="0"/>
            </c:dLbl>
            <c:dLbl>
              <c:idx val="3"/>
              <c:layout>
                <c:manualLayout>
                  <c:x val="4.7297297297297584E-2"/>
                  <c:y val="0"/>
                </c:manualLayout>
              </c:layout>
              <c:dLblPos val="bestFit"/>
              <c:showLegendKey val="0"/>
              <c:showVal val="0"/>
              <c:showCatName val="1"/>
              <c:showSerName val="0"/>
              <c:showPercent val="0"/>
              <c:showBubbleSize val="0"/>
            </c:dLbl>
            <c:dLbl>
              <c:idx val="4"/>
              <c:layout>
                <c:manualLayout>
                  <c:x val="6.0810810810811397E-2"/>
                  <c:y val="0"/>
                </c:manualLayout>
              </c:layout>
              <c:dLblPos val="bestFit"/>
              <c:showLegendKey val="0"/>
              <c:showVal val="0"/>
              <c:showCatName val="1"/>
              <c:showSerName val="0"/>
              <c:showPercent val="0"/>
              <c:showBubbleSize val="0"/>
            </c:dLbl>
            <c:dLbl>
              <c:idx val="5"/>
              <c:layout>
                <c:manualLayout>
                  <c:x val="-4.9434013056060509E-2"/>
                  <c:y val="-5.8823529411764636E-2"/>
                </c:manualLayout>
              </c:layout>
              <c:dLblPos val="bestFit"/>
              <c:showLegendKey val="0"/>
              <c:showVal val="0"/>
              <c:showCatName val="1"/>
              <c:showSerName val="0"/>
              <c:showPercent val="0"/>
              <c:showBubbleSize val="0"/>
            </c:dLbl>
            <c:txPr>
              <a:bodyPr/>
              <a:lstStyle/>
              <a:p>
                <a:pPr>
                  <a:defRPr sz="900" b="1"/>
                </a:pPr>
                <a:endParaRPr lang="de-DE"/>
              </a:p>
            </c:txPr>
            <c:dLblPos val="outEnd"/>
            <c:showLegendKey val="0"/>
            <c:showVal val="0"/>
            <c:showCatName val="1"/>
            <c:showSerName val="0"/>
            <c:showPercent val="0"/>
            <c:showBubbleSize val="0"/>
            <c:showLeaderLines val="1"/>
            <c:leaderLines>
              <c:spPr>
                <a:ln w="12700">
                  <a:solidFill>
                    <a:srgbClr val="000000"/>
                  </a:solidFill>
                  <a:prstDash val="solid"/>
                </a:ln>
              </c:spPr>
            </c:leaderLines>
          </c:dLbls>
          <c:cat>
            <c:strRef>
              <c:f>'ZahlenGrupp2011-16Zusammen'!$B$17:$B$22</c:f>
              <c:strCache>
                <c:ptCount val="6"/>
                <c:pt idx="0">
                  <c:v>Rücklagenzu-
führungen/
Schuldendienst</c:v>
                </c:pt>
                <c:pt idx="1">
                  <c:v>Zuweisungen und Zuschüsse an Dritte</c:v>
                </c:pt>
                <c:pt idx="2">
                  <c:v>Sonstige Ausgaben</c:v>
                </c:pt>
                <c:pt idx="3">
                  <c:v>Sachausgaben</c:v>
                </c:pt>
                <c:pt idx="4">
                  <c:v>Finanzausgleich Kirchengemeinden</c:v>
                </c:pt>
                <c:pt idx="5">
                  <c:v>Personalausgaben</c:v>
                </c:pt>
              </c:strCache>
            </c:strRef>
          </c:cat>
          <c:val>
            <c:numRef>
              <c:f>'ZahlenGrupp2011-16Zusammen'!$I$17:$I$22</c:f>
              <c:numCache>
                <c:formatCode>#,##0</c:formatCode>
                <c:ptCount val="6"/>
                <c:pt idx="0">
                  <c:v>10291200</c:v>
                </c:pt>
                <c:pt idx="1">
                  <c:v>10239800</c:v>
                </c:pt>
                <c:pt idx="2">
                  <c:v>4819600</c:v>
                </c:pt>
                <c:pt idx="3">
                  <c:v>8155600</c:v>
                </c:pt>
                <c:pt idx="4">
                  <c:v>38798600</c:v>
                </c:pt>
                <c:pt idx="5">
                  <c:v>85158500</c:v>
                </c:pt>
              </c:numCache>
            </c:numRef>
          </c:val>
        </c:ser>
        <c:dLbls>
          <c:showLegendKey val="0"/>
          <c:showVal val="0"/>
          <c:showCatName val="1"/>
          <c:showSerName val="0"/>
          <c:showPercent val="0"/>
          <c:showBubbleSize val="0"/>
          <c:showLeaderLines val="1"/>
        </c:dLbls>
        <c:firstSliceAng val="0"/>
      </c:pieChart>
      <c:spPr>
        <a:noFill/>
        <a:ln w="25400">
          <a:noFill/>
        </a:ln>
      </c:spPr>
    </c:plotArea>
    <c:plotVisOnly val="1"/>
    <c:dispBlanksAs val="zero"/>
    <c:showDLblsOverMax val="0"/>
  </c:chart>
  <c:spPr>
    <a:solidFill>
      <a:srgbClr val="FFFFFF"/>
    </a:solidFill>
    <a:ln w="9525">
      <a:noFill/>
    </a:ln>
  </c:spPr>
  <c:txPr>
    <a:bodyPr/>
    <a:lstStyle/>
    <a:p>
      <a:pPr>
        <a:defRPr sz="800" b="0" i="0" u="none" strike="noStrike" baseline="0">
          <a:solidFill>
            <a:srgbClr val="000000"/>
          </a:solidFill>
          <a:latin typeface="Arial"/>
          <a:ea typeface="Arial"/>
          <a:cs typeface="Arial"/>
        </a:defRPr>
      </a:pPr>
      <a:endParaRPr lang="de-D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75" b="0" i="0" u="none" strike="noStrike" baseline="0">
                <a:solidFill>
                  <a:srgbClr val="000000"/>
                </a:solidFill>
                <a:latin typeface="Arial"/>
                <a:ea typeface="Arial"/>
                <a:cs typeface="Arial"/>
              </a:defRPr>
            </a:pPr>
            <a:r>
              <a:rPr lang="de-DE" sz="1800" b="1" i="0" u="none" strike="noStrike" baseline="0">
                <a:solidFill>
                  <a:srgbClr val="000000"/>
                </a:solidFill>
                <a:latin typeface="Arial"/>
                <a:cs typeface="Arial"/>
              </a:rPr>
              <a:t>Entwicklung des Kirchensteuerbruttoaufkommens</a:t>
            </a:r>
          </a:p>
          <a:p>
            <a:pPr>
              <a:defRPr sz="1175" b="0" i="0" u="none" strike="noStrike" baseline="0">
                <a:solidFill>
                  <a:srgbClr val="000000"/>
                </a:solidFill>
                <a:latin typeface="Arial"/>
                <a:ea typeface="Arial"/>
                <a:cs typeface="Arial"/>
              </a:defRPr>
            </a:pPr>
            <a:r>
              <a:rPr lang="de-DE" sz="1800" b="1" i="0" u="none" strike="noStrike" baseline="0">
                <a:solidFill>
                  <a:srgbClr val="000000"/>
                </a:solidFill>
                <a:latin typeface="Arial"/>
                <a:cs typeface="Arial"/>
              </a:rPr>
              <a:t>und der Personalausgaben lt. PK-Übersicht</a:t>
            </a:r>
          </a:p>
        </c:rich>
      </c:tx>
      <c:layout>
        <c:manualLayout>
          <c:xMode val="edge"/>
          <c:yMode val="edge"/>
          <c:x val="0.1953320142674474"/>
          <c:y val="1.7258769171425457E-2"/>
        </c:manualLayout>
      </c:layout>
      <c:overlay val="0"/>
      <c:spPr>
        <a:noFill/>
        <a:ln w="25400">
          <a:noFill/>
        </a:ln>
      </c:spPr>
    </c:title>
    <c:autoTitleDeleted val="0"/>
    <c:plotArea>
      <c:layout>
        <c:manualLayout>
          <c:layoutTarget val="inner"/>
          <c:xMode val="edge"/>
          <c:yMode val="edge"/>
          <c:x val="6.1238156761412178E-2"/>
          <c:y val="0.15117682558841281"/>
          <c:w val="0.89222797927461139"/>
          <c:h val="0.64248704663212464"/>
        </c:manualLayout>
      </c:layout>
      <c:lineChart>
        <c:grouping val="standard"/>
        <c:varyColors val="0"/>
        <c:ser>
          <c:idx val="0"/>
          <c:order val="0"/>
          <c:tx>
            <c:strRef>
              <c:f>'6.3.3 Zahlen für Grafik'!$B$1</c:f>
              <c:strCache>
                <c:ptCount val="1"/>
                <c:pt idx="0">
                  <c:v>KST-Aufkommen
(incl. Clearing und Abgeltungs-steuer)</c:v>
                </c:pt>
              </c:strCache>
            </c:strRef>
          </c:tx>
          <c:spPr>
            <a:ln w="25400">
              <a:solidFill>
                <a:srgbClr val="000080"/>
              </a:solidFill>
              <a:prstDash val="solid"/>
            </a:ln>
          </c:spPr>
          <c:marker>
            <c:symbol val="diamond"/>
            <c:size val="7"/>
            <c:spPr>
              <a:solidFill>
                <a:srgbClr val="000080"/>
              </a:solidFill>
              <a:ln w="19050">
                <a:solidFill>
                  <a:srgbClr val="000080"/>
                </a:solidFill>
                <a:prstDash val="solid"/>
              </a:ln>
            </c:spPr>
          </c:marker>
          <c:cat>
            <c:numRef>
              <c:f>('6.3.3 Zahlen für Grafik'!$A$2;'6.3.3 Zahlen für Grafik'!$A$7;'6.3.3 Zahlen für Grafik'!$A$12;'6.3.3 Zahlen für Grafik'!$A$17;'6.3.3 Zahlen für Grafik'!$A$22;'6.3.3 Zahlen für Grafik'!$A$27:$A$29;'6.3.3 Zahlen für Grafik'!$A$30:$A$31;'6.3.3 Zahlen für Grafik'!$A$32:$A$33)</c:f>
              <c:numCache>
                <c:formatCode>General</c:formatCode>
                <c:ptCount val="12"/>
                <c:pt idx="0">
                  <c:v>1985</c:v>
                </c:pt>
                <c:pt idx="1">
                  <c:v>1990</c:v>
                </c:pt>
                <c:pt idx="2">
                  <c:v>1995</c:v>
                </c:pt>
                <c:pt idx="3">
                  <c:v>2000</c:v>
                </c:pt>
                <c:pt idx="4">
                  <c:v>2005</c:v>
                </c:pt>
                <c:pt idx="5">
                  <c:v>2010</c:v>
                </c:pt>
                <c:pt idx="6">
                  <c:v>2011</c:v>
                </c:pt>
                <c:pt idx="7">
                  <c:v>2012</c:v>
                </c:pt>
                <c:pt idx="8">
                  <c:v>2013</c:v>
                </c:pt>
                <c:pt idx="9">
                  <c:v>2014</c:v>
                </c:pt>
                <c:pt idx="10">
                  <c:v>2015</c:v>
                </c:pt>
                <c:pt idx="11">
                  <c:v>2016</c:v>
                </c:pt>
              </c:numCache>
            </c:numRef>
          </c:cat>
          <c:val>
            <c:numRef>
              <c:f>('6.3.3 Zahlen für Grafik'!$B$2;'6.3.3 Zahlen für Grafik'!$B$7;'6.3.3 Zahlen für Grafik'!$B$12;'6.3.3 Zahlen für Grafik'!$B$17;'6.3.3 Zahlen für Grafik'!$B$22;'6.3.3 Zahlen für Grafik'!$B$27:$B$29;'6.3.3 Zahlen für Grafik'!$B$30:$B$31;'6.3.3 Zahlen für Grafik'!$B$32:$B$33)</c:f>
              <c:numCache>
                <c:formatCode>#,##0.00\ \ </c:formatCode>
                <c:ptCount val="12"/>
                <c:pt idx="0">
                  <c:v>76219876.492333204</c:v>
                </c:pt>
                <c:pt idx="1">
                  <c:v>88560859.686169043</c:v>
                </c:pt>
                <c:pt idx="2">
                  <c:v>101102488.44000018</c:v>
                </c:pt>
                <c:pt idx="3">
                  <c:v>103025042.98999999</c:v>
                </c:pt>
                <c:pt idx="4">
                  <c:v>87466225.790000007</c:v>
                </c:pt>
                <c:pt idx="5">
                  <c:v>100073995.36</c:v>
                </c:pt>
                <c:pt idx="6">
                  <c:v>105579926.28</c:v>
                </c:pt>
                <c:pt idx="7">
                  <c:v>104583525.45999999</c:v>
                </c:pt>
                <c:pt idx="8">
                  <c:v>113136941.02</c:v>
                </c:pt>
                <c:pt idx="9">
                  <c:v>98671400</c:v>
                </c:pt>
                <c:pt idx="10">
                  <c:v>110028500</c:v>
                </c:pt>
                <c:pt idx="11">
                  <c:v>109158200</c:v>
                </c:pt>
              </c:numCache>
            </c:numRef>
          </c:val>
          <c:smooth val="0"/>
        </c:ser>
        <c:ser>
          <c:idx val="1"/>
          <c:order val="1"/>
          <c:tx>
            <c:strRef>
              <c:f>'6.3.3 Zahlen für Grafik'!$C$1</c:f>
              <c:strCache>
                <c:ptCount val="1"/>
                <c:pt idx="0">
                  <c:v>Personalausgaben
lt. PK-Übersicht, ab 2008 mit Versorgungs- beiträgen</c:v>
                </c:pt>
              </c:strCache>
            </c:strRef>
          </c:tx>
          <c:spPr>
            <a:ln w="25400">
              <a:solidFill>
                <a:srgbClr val="FF00FF"/>
              </a:solidFill>
              <a:prstDash val="solid"/>
            </a:ln>
          </c:spPr>
          <c:marker>
            <c:symbol val="square"/>
            <c:size val="7"/>
            <c:spPr>
              <a:solidFill>
                <a:srgbClr val="FF00FF"/>
              </a:solidFill>
              <a:ln w="19050">
                <a:solidFill>
                  <a:srgbClr val="FF00FF"/>
                </a:solidFill>
                <a:prstDash val="solid"/>
              </a:ln>
            </c:spPr>
          </c:marker>
          <c:cat>
            <c:numRef>
              <c:f>('6.3.3 Zahlen für Grafik'!$A$2;'6.3.3 Zahlen für Grafik'!$A$7;'6.3.3 Zahlen für Grafik'!$A$12;'6.3.3 Zahlen für Grafik'!$A$17;'6.3.3 Zahlen für Grafik'!$A$22;'6.3.3 Zahlen für Grafik'!$A$27:$A$29;'6.3.3 Zahlen für Grafik'!$A$30:$A$31;'6.3.3 Zahlen für Grafik'!$A$32:$A$33)</c:f>
              <c:numCache>
                <c:formatCode>General</c:formatCode>
                <c:ptCount val="12"/>
                <c:pt idx="0">
                  <c:v>1985</c:v>
                </c:pt>
                <c:pt idx="1">
                  <c:v>1990</c:v>
                </c:pt>
                <c:pt idx="2">
                  <c:v>1995</c:v>
                </c:pt>
                <c:pt idx="3">
                  <c:v>2000</c:v>
                </c:pt>
                <c:pt idx="4">
                  <c:v>2005</c:v>
                </c:pt>
                <c:pt idx="5">
                  <c:v>2010</c:v>
                </c:pt>
                <c:pt idx="6">
                  <c:v>2011</c:v>
                </c:pt>
                <c:pt idx="7">
                  <c:v>2012</c:v>
                </c:pt>
                <c:pt idx="8">
                  <c:v>2013</c:v>
                </c:pt>
                <c:pt idx="9">
                  <c:v>2014</c:v>
                </c:pt>
                <c:pt idx="10">
                  <c:v>2015</c:v>
                </c:pt>
                <c:pt idx="11">
                  <c:v>2016</c:v>
                </c:pt>
              </c:numCache>
            </c:numRef>
          </c:cat>
          <c:val>
            <c:numRef>
              <c:f>('6.3.3 Zahlen für Grafik'!$C$2;'6.3.3 Zahlen für Grafik'!$C$7;'6.3.3 Zahlen für Grafik'!$C$12;'6.3.3 Zahlen für Grafik'!$C$17;'6.3.3 Zahlen für Grafik'!$C$22;'6.3.3 Zahlen für Grafik'!$C$27:$C$29;'6.3.3 Zahlen für Grafik'!$C$30:$C$31;'6.3.3 Zahlen für Grafik'!$C$32:$C$33)</c:f>
              <c:numCache>
                <c:formatCode>#,##0\ </c:formatCode>
                <c:ptCount val="12"/>
                <c:pt idx="0">
                  <c:v>37331888.763338342</c:v>
                </c:pt>
                <c:pt idx="1">
                  <c:v>46621323.939197309</c:v>
                </c:pt>
                <c:pt idx="2">
                  <c:v>61292944.172039501</c:v>
                </c:pt>
                <c:pt idx="3">
                  <c:v>67239957.460515484</c:v>
                </c:pt>
                <c:pt idx="4">
                  <c:v>69780655.780000001</c:v>
                </c:pt>
                <c:pt idx="5">
                  <c:v>78380292.220000014</c:v>
                </c:pt>
                <c:pt idx="6">
                  <c:v>78354787.590000004</c:v>
                </c:pt>
                <c:pt idx="7">
                  <c:v>79228045.040000007</c:v>
                </c:pt>
                <c:pt idx="8">
                  <c:v>79697501.280000001</c:v>
                </c:pt>
                <c:pt idx="9">
                  <c:v>83800900</c:v>
                </c:pt>
                <c:pt idx="10">
                  <c:v>90203400</c:v>
                </c:pt>
                <c:pt idx="11">
                  <c:v>93709300</c:v>
                </c:pt>
              </c:numCache>
            </c:numRef>
          </c:val>
          <c:smooth val="0"/>
        </c:ser>
        <c:ser>
          <c:idx val="2"/>
          <c:order val="2"/>
          <c:tx>
            <c:strRef>
              <c:f>'6.3.3 Zahlen für Grafik'!$D$1</c:f>
              <c:strCache>
                <c:ptCount val="1"/>
                <c:pt idx="0">
                  <c:v>Personalkosten
UA 0511 Gemeindepfarrdienst, ab 2008  
mit Versorgungsbeiträgen</c:v>
                </c:pt>
              </c:strCache>
            </c:strRef>
          </c:tx>
          <c:spPr>
            <a:ln w="25400">
              <a:solidFill>
                <a:srgbClr val="FFC000"/>
              </a:solidFill>
              <a:prstDash val="solid"/>
            </a:ln>
          </c:spPr>
          <c:marker>
            <c:symbol val="triangle"/>
            <c:size val="7"/>
            <c:spPr>
              <a:solidFill>
                <a:srgbClr val="FFC000"/>
              </a:solidFill>
              <a:ln w="19050">
                <a:solidFill>
                  <a:srgbClr val="FFC000"/>
                </a:solidFill>
                <a:prstDash val="solid"/>
              </a:ln>
            </c:spPr>
          </c:marker>
          <c:cat>
            <c:numRef>
              <c:f>('6.3.3 Zahlen für Grafik'!$A$2;'6.3.3 Zahlen für Grafik'!$A$7;'6.3.3 Zahlen für Grafik'!$A$12;'6.3.3 Zahlen für Grafik'!$A$17;'6.3.3 Zahlen für Grafik'!$A$22;'6.3.3 Zahlen für Grafik'!$A$27:$A$29;'6.3.3 Zahlen für Grafik'!$A$30:$A$31;'6.3.3 Zahlen für Grafik'!$A$32:$A$33)</c:f>
              <c:numCache>
                <c:formatCode>General</c:formatCode>
                <c:ptCount val="12"/>
                <c:pt idx="0">
                  <c:v>1985</c:v>
                </c:pt>
                <c:pt idx="1">
                  <c:v>1990</c:v>
                </c:pt>
                <c:pt idx="2">
                  <c:v>1995</c:v>
                </c:pt>
                <c:pt idx="3">
                  <c:v>2000</c:v>
                </c:pt>
                <c:pt idx="4">
                  <c:v>2005</c:v>
                </c:pt>
                <c:pt idx="5">
                  <c:v>2010</c:v>
                </c:pt>
                <c:pt idx="6">
                  <c:v>2011</c:v>
                </c:pt>
                <c:pt idx="7">
                  <c:v>2012</c:v>
                </c:pt>
                <c:pt idx="8">
                  <c:v>2013</c:v>
                </c:pt>
                <c:pt idx="9">
                  <c:v>2014</c:v>
                </c:pt>
                <c:pt idx="10">
                  <c:v>2015</c:v>
                </c:pt>
                <c:pt idx="11">
                  <c:v>2016</c:v>
                </c:pt>
              </c:numCache>
            </c:numRef>
          </c:cat>
          <c:val>
            <c:numRef>
              <c:f>('6.3.3 Zahlen für Grafik'!$D$2;'6.3.3 Zahlen für Grafik'!$D$7;'6.3.3 Zahlen für Grafik'!$D$12;'6.3.3 Zahlen für Grafik'!$D$17;'6.3.3 Zahlen für Grafik'!$D$22;'6.3.3 Zahlen für Grafik'!$D$27:$D$29;'6.3.3 Zahlen für Grafik'!$D$30:$D$31;'6.3.3 Zahlen für Grafik'!$D$32:$D$33)</c:f>
              <c:numCache>
                <c:formatCode>#,##0.00</c:formatCode>
                <c:ptCount val="12"/>
                <c:pt idx="0">
                  <c:v>19759274.246739239</c:v>
                </c:pt>
                <c:pt idx="1">
                  <c:v>24145352.300557829</c:v>
                </c:pt>
                <c:pt idx="2">
                  <c:v>31701430.252118018</c:v>
                </c:pt>
                <c:pt idx="3">
                  <c:v>35532512.028141513</c:v>
                </c:pt>
                <c:pt idx="4">
                  <c:v>36315117.630000003</c:v>
                </c:pt>
                <c:pt idx="5">
                  <c:v>42757861.260000013</c:v>
                </c:pt>
                <c:pt idx="6">
                  <c:v>42522144.190000013</c:v>
                </c:pt>
                <c:pt idx="7">
                  <c:v>43252479.310000002</c:v>
                </c:pt>
                <c:pt idx="8">
                  <c:v>42945648.220000073</c:v>
                </c:pt>
                <c:pt idx="9">
                  <c:v>45217200</c:v>
                </c:pt>
                <c:pt idx="10">
                  <c:v>50066000</c:v>
                </c:pt>
                <c:pt idx="11">
                  <c:v>52584600</c:v>
                </c:pt>
              </c:numCache>
            </c:numRef>
          </c:val>
          <c:smooth val="0"/>
        </c:ser>
        <c:dLbls>
          <c:showLegendKey val="0"/>
          <c:showVal val="0"/>
          <c:showCatName val="0"/>
          <c:showSerName val="0"/>
          <c:showPercent val="0"/>
          <c:showBubbleSize val="0"/>
        </c:dLbls>
        <c:marker val="1"/>
        <c:smooth val="0"/>
        <c:axId val="107137280"/>
        <c:axId val="107139456"/>
      </c:lineChart>
      <c:catAx>
        <c:axId val="107137280"/>
        <c:scaling>
          <c:orientation val="minMax"/>
        </c:scaling>
        <c:delete val="0"/>
        <c:axPos val="b"/>
        <c:numFmt formatCode="General" sourceLinked="1"/>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de-DE"/>
          </a:p>
        </c:txPr>
        <c:crossAx val="107139456"/>
        <c:crosses val="autoZero"/>
        <c:auto val="1"/>
        <c:lblAlgn val="ctr"/>
        <c:lblOffset val="100"/>
        <c:tickLblSkip val="1"/>
        <c:tickMarkSkip val="1"/>
        <c:noMultiLvlLbl val="0"/>
      </c:catAx>
      <c:valAx>
        <c:axId val="107139456"/>
        <c:scaling>
          <c:orientation val="minMax"/>
          <c:min val="0"/>
        </c:scaling>
        <c:delete val="0"/>
        <c:axPos val="l"/>
        <c:majorGridlines>
          <c:spPr>
            <a:ln w="3175">
              <a:solidFill>
                <a:srgbClr val="000000"/>
              </a:solidFill>
              <a:prstDash val="solid"/>
            </a:ln>
          </c:spPr>
        </c:majorGridlines>
        <c:numFmt formatCode="#,##0" sourceLinked="0"/>
        <c:majorTickMark val="out"/>
        <c:minorTickMark val="none"/>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de-DE"/>
          </a:p>
        </c:txPr>
        <c:crossAx val="107137280"/>
        <c:crosses val="autoZero"/>
        <c:crossBetween val="between"/>
        <c:majorUnit val="10000000"/>
        <c:dispUnits>
          <c:builtInUnit val="millions"/>
          <c:dispUnitsLbl>
            <c:layout>
              <c:manualLayout>
                <c:xMode val="edge"/>
                <c:yMode val="edge"/>
                <c:x val="1.4589514772191932E-2"/>
                <c:y val="9.7622365894359575E-2"/>
              </c:manualLayout>
            </c:layout>
            <c:tx>
              <c:rich>
                <a:bodyPr rot="0" vert="horz"/>
                <a:lstStyle/>
                <a:p>
                  <a:pPr algn="ctr">
                    <a:defRPr sz="1175" b="0" i="0" u="none" strike="noStrike" baseline="0">
                      <a:solidFill>
                        <a:srgbClr val="000000"/>
                      </a:solidFill>
                      <a:latin typeface="Arial"/>
                      <a:ea typeface="Arial"/>
                      <a:cs typeface="Arial"/>
                    </a:defRPr>
                  </a:pPr>
                  <a:r>
                    <a:rPr lang="en-US" sz="1175" b="1" i="0" u="none" strike="noStrike" baseline="0">
                      <a:solidFill>
                        <a:srgbClr val="000000"/>
                      </a:solidFill>
                      <a:latin typeface="Arial"/>
                      <a:cs typeface="Arial"/>
                    </a:rPr>
                    <a:t>Mio. €</a:t>
                  </a:r>
                  <a:endParaRPr lang="en-US" sz="1175" b="0" i="0" u="none" strike="noStrike" baseline="0">
                    <a:solidFill>
                      <a:srgbClr val="000000"/>
                    </a:solidFill>
                    <a:latin typeface="Arial"/>
                    <a:cs typeface="Arial"/>
                  </a:endParaRPr>
                </a:p>
              </c:rich>
            </c:tx>
          </c:dispUnitsLbl>
        </c:dispUnits>
      </c:valAx>
      <c:spPr>
        <a:noFill/>
        <a:ln w="12700">
          <a:solidFill>
            <a:srgbClr val="808080"/>
          </a:solidFill>
          <a:prstDash val="solid"/>
        </a:ln>
      </c:spPr>
    </c:plotArea>
    <c:legend>
      <c:legendPos val="b"/>
      <c:legendEntry>
        <c:idx val="0"/>
        <c:txPr>
          <a:bodyPr/>
          <a:lstStyle/>
          <a:p>
            <a:pPr>
              <a:defRPr sz="900" b="0" i="0" u="none" strike="noStrike" baseline="0">
                <a:solidFill>
                  <a:srgbClr val="000000"/>
                </a:solidFill>
                <a:latin typeface="Arial"/>
                <a:ea typeface="Arial"/>
                <a:cs typeface="Arial"/>
              </a:defRPr>
            </a:pPr>
            <a:endParaRPr lang="de-DE"/>
          </a:p>
        </c:txPr>
      </c:legendEntry>
      <c:legendEntry>
        <c:idx val="1"/>
        <c:txPr>
          <a:bodyPr/>
          <a:lstStyle/>
          <a:p>
            <a:pPr>
              <a:defRPr sz="900" b="0" i="0" u="none" strike="noStrike" baseline="0">
                <a:solidFill>
                  <a:srgbClr val="000000"/>
                </a:solidFill>
                <a:latin typeface="Arial"/>
                <a:ea typeface="Arial"/>
                <a:cs typeface="Arial"/>
              </a:defRPr>
            </a:pPr>
            <a:endParaRPr lang="de-DE"/>
          </a:p>
        </c:txPr>
      </c:legendEntry>
      <c:legendEntry>
        <c:idx val="2"/>
        <c:txPr>
          <a:bodyPr/>
          <a:lstStyle/>
          <a:p>
            <a:pPr>
              <a:defRPr sz="900" b="0" i="0" u="none" strike="noStrike" baseline="0">
                <a:solidFill>
                  <a:srgbClr val="000000"/>
                </a:solidFill>
                <a:latin typeface="Arial"/>
                <a:ea typeface="Arial"/>
                <a:cs typeface="Arial"/>
              </a:defRPr>
            </a:pPr>
            <a:endParaRPr lang="de-DE"/>
          </a:p>
        </c:txPr>
      </c:legendEntry>
      <c:layout>
        <c:manualLayout>
          <c:xMode val="edge"/>
          <c:yMode val="edge"/>
          <c:x val="6.2114899980132122E-2"/>
          <c:y val="0.88630759813170257"/>
          <c:w val="0.88847999079796047"/>
          <c:h val="7.3299288068224722E-2"/>
        </c:manualLayout>
      </c:layout>
      <c:overlay val="0"/>
      <c:spPr>
        <a:solidFill>
          <a:srgbClr val="FFFFFF"/>
        </a:solidFill>
        <a:ln w="3175">
          <a:solidFill>
            <a:srgbClr val="000000"/>
          </a:solidFill>
          <a:prstDash val="solid"/>
        </a:ln>
      </c:spPr>
      <c:txPr>
        <a:bodyPr/>
        <a:lstStyle/>
        <a:p>
          <a:pPr>
            <a:defRPr sz="775" b="0" i="0" u="none" strike="noStrike" baseline="0">
              <a:solidFill>
                <a:srgbClr val="000000"/>
              </a:solidFill>
              <a:latin typeface="Arial"/>
              <a:ea typeface="Arial"/>
              <a:cs typeface="Arial"/>
            </a:defRPr>
          </a:pPr>
          <a:endParaRPr lang="de-DE"/>
        </a:p>
      </c:txPr>
    </c:legend>
    <c:plotVisOnly val="1"/>
    <c:dispBlanksAs val="gap"/>
    <c:showDLblsOverMax val="0"/>
  </c:chart>
  <c:spPr>
    <a:noFill/>
    <a:ln w="9525">
      <a:noFill/>
    </a:ln>
  </c:spPr>
  <c:txPr>
    <a:bodyPr/>
    <a:lstStyle/>
    <a:p>
      <a:pPr>
        <a:defRPr sz="1175" b="0" i="0" u="none" strike="noStrike" baseline="0">
          <a:solidFill>
            <a:srgbClr val="000000"/>
          </a:solidFill>
          <a:latin typeface="Arial"/>
          <a:ea typeface="Arial"/>
          <a:cs typeface="Arial"/>
        </a:defRPr>
      </a:pPr>
      <a:endParaRPr lang="de-DE"/>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Tabelle1!$B$1</c:f>
              <c:strCache>
                <c:ptCount val="1"/>
                <c:pt idx="0">
                  <c:v>Datenreihe 1</c:v>
                </c:pt>
              </c:strCache>
            </c:strRef>
          </c:tx>
          <c:invertIfNegative val="0"/>
          <c:dPt>
            <c:idx val="0"/>
            <c:invertIfNegative val="0"/>
            <c:bubble3D val="0"/>
            <c:spPr>
              <a:solidFill>
                <a:srgbClr val="660066"/>
              </a:solidFill>
            </c:spPr>
          </c:dPt>
          <c:dPt>
            <c:idx val="1"/>
            <c:invertIfNegative val="0"/>
            <c:bubble3D val="0"/>
            <c:spPr>
              <a:solidFill>
                <a:srgbClr val="660066"/>
              </a:solidFill>
            </c:spPr>
          </c:dPt>
          <c:dPt>
            <c:idx val="2"/>
            <c:invertIfNegative val="0"/>
            <c:bubble3D val="0"/>
            <c:spPr>
              <a:solidFill>
                <a:srgbClr val="7030A0"/>
              </a:solidFill>
            </c:spPr>
          </c:dPt>
          <c:dPt>
            <c:idx val="3"/>
            <c:invertIfNegative val="0"/>
            <c:bubble3D val="0"/>
            <c:spPr>
              <a:solidFill>
                <a:srgbClr val="660066"/>
              </a:solidFill>
            </c:spPr>
          </c:dPt>
          <c:dLbls>
            <c:spPr>
              <a:solidFill>
                <a:schemeClr val="bg1"/>
              </a:solidFill>
            </c:spPr>
            <c:showLegendKey val="0"/>
            <c:showVal val="1"/>
            <c:showCatName val="0"/>
            <c:showSerName val="0"/>
            <c:showPercent val="0"/>
            <c:showBubbleSize val="0"/>
            <c:showLeaderLines val="0"/>
          </c:dLbls>
          <c:cat>
            <c:strRef>
              <c:f>Tabelle1!$A$2:$A$5</c:f>
              <c:strCache>
                <c:ptCount val="4"/>
                <c:pt idx="0">
                  <c:v>Max.</c:v>
                </c:pt>
                <c:pt idx="1">
                  <c:v>EKD</c:v>
                </c:pt>
                <c:pt idx="2">
                  <c:v>LK</c:v>
                </c:pt>
                <c:pt idx="3">
                  <c:v>Min.</c:v>
                </c:pt>
              </c:strCache>
            </c:strRef>
          </c:cat>
          <c:val>
            <c:numRef>
              <c:f>Tabelle1!$B$2:$B$5</c:f>
              <c:numCache>
                <c:formatCode>General</c:formatCode>
                <c:ptCount val="4"/>
                <c:pt idx="0">
                  <c:v>295</c:v>
                </c:pt>
                <c:pt idx="1">
                  <c:v>219</c:v>
                </c:pt>
                <c:pt idx="2">
                  <c:v>206</c:v>
                </c:pt>
                <c:pt idx="3">
                  <c:v>121</c:v>
                </c:pt>
              </c:numCache>
            </c:numRef>
          </c:val>
        </c:ser>
        <c:ser>
          <c:idx val="1"/>
          <c:order val="1"/>
          <c:tx>
            <c:strRef>
              <c:f>Tabelle1!$C$1</c:f>
              <c:strCache>
                <c:ptCount val="1"/>
                <c:pt idx="0">
                  <c:v>Datenreihe 2</c:v>
                </c:pt>
              </c:strCache>
            </c:strRef>
          </c:tx>
          <c:invertIfNegative val="0"/>
          <c:cat>
            <c:strRef>
              <c:f>Tabelle1!$A$2:$A$5</c:f>
              <c:strCache>
                <c:ptCount val="4"/>
                <c:pt idx="0">
                  <c:v>Max.</c:v>
                </c:pt>
                <c:pt idx="1">
                  <c:v>EKD</c:v>
                </c:pt>
                <c:pt idx="2">
                  <c:v>LK</c:v>
                </c:pt>
                <c:pt idx="3">
                  <c:v>Min.</c:v>
                </c:pt>
              </c:strCache>
            </c:strRef>
          </c:cat>
          <c:val>
            <c:numRef>
              <c:f>Tabelle1!$C$2:$C$5</c:f>
              <c:numCache>
                <c:formatCode>General</c:formatCode>
                <c:ptCount val="4"/>
              </c:numCache>
            </c:numRef>
          </c:val>
        </c:ser>
        <c:ser>
          <c:idx val="2"/>
          <c:order val="2"/>
          <c:tx>
            <c:strRef>
              <c:f>Tabelle1!$D$1</c:f>
              <c:strCache>
                <c:ptCount val="1"/>
                <c:pt idx="0">
                  <c:v>Datenreihe 3</c:v>
                </c:pt>
              </c:strCache>
            </c:strRef>
          </c:tx>
          <c:invertIfNegative val="0"/>
          <c:cat>
            <c:strRef>
              <c:f>Tabelle1!$A$2:$A$5</c:f>
              <c:strCache>
                <c:ptCount val="4"/>
                <c:pt idx="0">
                  <c:v>Max.</c:v>
                </c:pt>
                <c:pt idx="1">
                  <c:v>EKD</c:v>
                </c:pt>
                <c:pt idx="2">
                  <c:v>LK</c:v>
                </c:pt>
                <c:pt idx="3">
                  <c:v>Min.</c:v>
                </c:pt>
              </c:strCache>
            </c:strRef>
          </c:cat>
          <c:val>
            <c:numRef>
              <c:f>Tabelle1!$D$2:$D$5</c:f>
              <c:numCache>
                <c:formatCode>General</c:formatCode>
                <c:ptCount val="4"/>
              </c:numCache>
            </c:numRef>
          </c:val>
        </c:ser>
        <c:dLbls>
          <c:showLegendKey val="0"/>
          <c:showVal val="0"/>
          <c:showCatName val="0"/>
          <c:showSerName val="0"/>
          <c:showPercent val="0"/>
          <c:showBubbleSize val="0"/>
        </c:dLbls>
        <c:gapWidth val="150"/>
        <c:overlap val="100"/>
        <c:axId val="108995712"/>
        <c:axId val="108997248"/>
      </c:barChart>
      <c:catAx>
        <c:axId val="108995712"/>
        <c:scaling>
          <c:orientation val="minMax"/>
        </c:scaling>
        <c:delete val="0"/>
        <c:axPos val="b"/>
        <c:majorTickMark val="out"/>
        <c:minorTickMark val="none"/>
        <c:tickLblPos val="nextTo"/>
        <c:crossAx val="108997248"/>
        <c:crosses val="autoZero"/>
        <c:auto val="1"/>
        <c:lblAlgn val="ctr"/>
        <c:lblOffset val="100"/>
        <c:noMultiLvlLbl val="0"/>
      </c:catAx>
      <c:valAx>
        <c:axId val="108997248"/>
        <c:scaling>
          <c:orientation val="minMax"/>
        </c:scaling>
        <c:delete val="0"/>
        <c:axPos val="l"/>
        <c:majorGridlines/>
        <c:numFmt formatCode="General" sourceLinked="1"/>
        <c:majorTickMark val="out"/>
        <c:minorTickMark val="none"/>
        <c:tickLblPos val="nextTo"/>
        <c:crossAx val="108995712"/>
        <c:crosses val="autoZero"/>
        <c:crossBetween val="between"/>
      </c:valAx>
    </c:plotArea>
    <c:plotVisOnly val="1"/>
    <c:dispBlanksAs val="gap"/>
    <c:showDLblsOverMax val="0"/>
  </c:chart>
  <c:txPr>
    <a:bodyPr/>
    <a:lstStyle/>
    <a:p>
      <a:pPr>
        <a:defRPr sz="1800"/>
      </a:pPr>
      <a:endParaRPr lang="de-D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3178878681831825"/>
          <c:y val="0.13491065895139404"/>
          <c:w val="0.42192841591997027"/>
          <c:h val="0.70412409131718245"/>
        </c:manualLayout>
      </c:layout>
      <c:pieChart>
        <c:varyColors val="1"/>
        <c:ser>
          <c:idx val="0"/>
          <c:order val="0"/>
          <c:explosion val="1"/>
          <c:dPt>
            <c:idx val="18"/>
            <c:bubble3D val="0"/>
            <c:spPr>
              <a:solidFill>
                <a:srgbClr val="FF0000"/>
              </a:solidFill>
              <a:ln w="25400" cap="flat" cmpd="sng" algn="ctr">
                <a:solidFill>
                  <a:schemeClr val="dk1"/>
                </a:solidFill>
                <a:prstDash val="solid"/>
              </a:ln>
              <a:effectLst/>
            </c:spPr>
          </c:dPt>
          <c:dLbls>
            <c:dLbl>
              <c:idx val="0"/>
              <c:layout>
                <c:manualLayout>
                  <c:x val="6.1339988751406925E-5"/>
                  <c:y val="-8.4141974560873245E-2"/>
                </c:manualLayout>
              </c:layout>
              <c:dLblPos val="bestFit"/>
              <c:showLegendKey val="0"/>
              <c:showVal val="0"/>
              <c:showCatName val="1"/>
              <c:showSerName val="0"/>
              <c:showPercent val="1"/>
              <c:showBubbleSize val="0"/>
            </c:dLbl>
            <c:dLbl>
              <c:idx val="1"/>
              <c:layout>
                <c:manualLayout>
                  <c:x val="7.9055346342576854E-2"/>
                  <c:y val="-0.10807971970010929"/>
                </c:manualLayout>
              </c:layout>
              <c:dLblPos val="bestFit"/>
              <c:showLegendKey val="0"/>
              <c:showVal val="0"/>
              <c:showCatName val="1"/>
              <c:showSerName val="0"/>
              <c:showPercent val="1"/>
              <c:showBubbleSize val="0"/>
            </c:dLbl>
            <c:dLbl>
              <c:idx val="2"/>
              <c:layout>
                <c:manualLayout>
                  <c:x val="0.17496873216935069"/>
                  <c:y val="-4.823520607970466E-3"/>
                </c:manualLayout>
              </c:layout>
              <c:dLblPos val="bestFit"/>
              <c:showLegendKey val="0"/>
              <c:showVal val="0"/>
              <c:showCatName val="1"/>
              <c:showSerName val="0"/>
              <c:showPercent val="1"/>
              <c:showBubbleSize val="0"/>
            </c:dLbl>
            <c:dLbl>
              <c:idx val="3"/>
              <c:layout>
                <c:manualLayout>
                  <c:x val="0.14972885997945909"/>
                  <c:y val="4.4881889763779367E-2"/>
                </c:manualLayout>
              </c:layout>
              <c:dLblPos val="bestFit"/>
              <c:showLegendKey val="0"/>
              <c:showVal val="0"/>
              <c:showCatName val="1"/>
              <c:showSerName val="0"/>
              <c:showPercent val="1"/>
              <c:showBubbleSize val="0"/>
            </c:dLbl>
            <c:dLbl>
              <c:idx val="4"/>
              <c:layout>
                <c:manualLayout>
                  <c:x val="1.2125299554946869E-2"/>
                  <c:y val="9.4506813892191746E-2"/>
                </c:manualLayout>
              </c:layout>
              <c:dLblPos val="bestFit"/>
              <c:showLegendKey val="0"/>
              <c:showVal val="0"/>
              <c:showCatName val="1"/>
              <c:showSerName val="0"/>
              <c:showPercent val="1"/>
              <c:showBubbleSize val="0"/>
            </c:dLbl>
            <c:dLbl>
              <c:idx val="5"/>
              <c:layout>
                <c:manualLayout>
                  <c:x val="4.7915654575551483E-2"/>
                  <c:y val="-2.3833688148764292E-3"/>
                </c:manualLayout>
              </c:layout>
              <c:dLblPos val="bestFit"/>
              <c:showLegendKey val="0"/>
              <c:showVal val="0"/>
              <c:showCatName val="1"/>
              <c:showSerName val="0"/>
              <c:showPercent val="1"/>
              <c:showBubbleSize val="0"/>
            </c:dLbl>
            <c:dLbl>
              <c:idx val="6"/>
              <c:layout>
                <c:manualLayout>
                  <c:x val="-0.16480440488417294"/>
                  <c:y val="0.13861030529078602"/>
                </c:manualLayout>
              </c:layout>
              <c:dLblPos val="bestFit"/>
              <c:showLegendKey val="0"/>
              <c:showVal val="0"/>
              <c:showCatName val="1"/>
              <c:showSerName val="0"/>
              <c:showPercent val="1"/>
              <c:showBubbleSize val="0"/>
            </c:dLbl>
            <c:dLbl>
              <c:idx val="7"/>
              <c:layout>
                <c:manualLayout>
                  <c:x val="-0.13966221613602778"/>
                  <c:y val="7.9429186184262854E-2"/>
                </c:manualLayout>
              </c:layout>
              <c:showLegendKey val="0"/>
              <c:showVal val="0"/>
              <c:showCatName val="1"/>
              <c:showSerName val="0"/>
              <c:showPercent val="1"/>
              <c:showBubbleSize val="0"/>
            </c:dLbl>
            <c:dLbl>
              <c:idx val="8"/>
              <c:layout>
                <c:manualLayout>
                  <c:x val="-0.1671534862490015"/>
                  <c:y val="3.4201442523034351E-2"/>
                </c:manualLayout>
              </c:layout>
              <c:tx>
                <c:rich>
                  <a:bodyPr/>
                  <a:lstStyle/>
                  <a:p>
                    <a:r>
                      <a:rPr lang="en-US"/>
                      <a:t>EDV-Kosten 
0,99%</a:t>
                    </a:r>
                  </a:p>
                </c:rich>
              </c:tx>
              <c:showLegendKey val="0"/>
              <c:showVal val="0"/>
              <c:showCatName val="1"/>
              <c:showSerName val="0"/>
              <c:showPercent val="1"/>
              <c:showBubbleSize val="0"/>
            </c:dLbl>
            <c:dLbl>
              <c:idx val="9"/>
              <c:layout>
                <c:manualLayout>
                  <c:x val="-0.23470843318498447"/>
                  <c:y val="-6.7837931741787007E-3"/>
                </c:manualLayout>
              </c:layout>
              <c:showLegendKey val="0"/>
              <c:showVal val="0"/>
              <c:showCatName val="1"/>
              <c:showSerName val="0"/>
              <c:showPercent val="1"/>
              <c:showBubbleSize val="0"/>
            </c:dLbl>
            <c:dLbl>
              <c:idx val="10"/>
              <c:layout>
                <c:manualLayout>
                  <c:x val="-7.7007075202556313E-2"/>
                  <c:y val="-9.9270868653380764E-2"/>
                </c:manualLayout>
              </c:layout>
              <c:showLegendKey val="0"/>
              <c:showVal val="0"/>
              <c:showCatName val="1"/>
              <c:showSerName val="0"/>
              <c:showPercent val="1"/>
              <c:showBubbleSize val="0"/>
            </c:dLbl>
            <c:dLbl>
              <c:idx val="11"/>
              <c:layout>
                <c:manualLayout>
                  <c:x val="-0.12882654568841137"/>
                  <c:y val="-0.12469948208345707"/>
                </c:manualLayout>
              </c:layout>
              <c:showLegendKey val="0"/>
              <c:showVal val="0"/>
              <c:showCatName val="1"/>
              <c:showSerName val="0"/>
              <c:showPercent val="1"/>
              <c:showBubbleSize val="0"/>
            </c:dLbl>
            <c:dLbl>
              <c:idx val="12"/>
              <c:layout>
                <c:manualLayout>
                  <c:x val="-0.14766415611092257"/>
                  <c:y val="-0.14356109792496041"/>
                </c:manualLayout>
              </c:layout>
              <c:showLegendKey val="0"/>
              <c:showVal val="0"/>
              <c:showCatName val="1"/>
              <c:showSerName val="0"/>
              <c:showPercent val="1"/>
              <c:showBubbleSize val="0"/>
            </c:dLbl>
            <c:dLbl>
              <c:idx val="13"/>
              <c:layout>
                <c:manualLayout>
                  <c:x val="-0.11521602191030469"/>
                  <c:y val="-0.18469184174944644"/>
                </c:manualLayout>
              </c:layout>
              <c:showLegendKey val="0"/>
              <c:showVal val="0"/>
              <c:showCatName val="1"/>
              <c:showSerName val="0"/>
              <c:showPercent val="1"/>
              <c:showBubbleSize val="0"/>
            </c:dLbl>
            <c:dLbl>
              <c:idx val="14"/>
              <c:layout>
                <c:manualLayout>
                  <c:x val="-6.7734109323291131E-2"/>
                  <c:y val="-0.20946573065926768"/>
                </c:manualLayout>
              </c:layout>
              <c:showLegendKey val="0"/>
              <c:showVal val="0"/>
              <c:showCatName val="1"/>
              <c:showSerName val="0"/>
              <c:showPercent val="1"/>
              <c:showBubbleSize val="0"/>
            </c:dLbl>
            <c:dLbl>
              <c:idx val="15"/>
              <c:layout>
                <c:manualLayout>
                  <c:x val="-1.5691315759443113E-2"/>
                  <c:y val="-0.15640332039834828"/>
                </c:manualLayout>
              </c:layout>
              <c:showLegendKey val="0"/>
              <c:showVal val="0"/>
              <c:showCatName val="1"/>
              <c:showSerName val="0"/>
              <c:showPercent val="1"/>
              <c:showBubbleSize val="0"/>
            </c:dLbl>
            <c:dLbl>
              <c:idx val="16"/>
              <c:layout>
                <c:manualLayout>
                  <c:x val="2.7936551409334702E-2"/>
                  <c:y val="-7.9768091189558826E-2"/>
                </c:manualLayout>
              </c:layout>
              <c:showLegendKey val="0"/>
              <c:showVal val="0"/>
              <c:showCatName val="1"/>
              <c:showSerName val="0"/>
              <c:showPercent val="1"/>
              <c:showBubbleSize val="0"/>
            </c:dLbl>
            <c:dLbl>
              <c:idx val="17"/>
              <c:layout>
                <c:manualLayout>
                  <c:x val="7.0033778386397363E-2"/>
                  <c:y val="-7.2686918919824123E-2"/>
                </c:manualLayout>
              </c:layout>
              <c:showLegendKey val="0"/>
              <c:showVal val="0"/>
              <c:showCatName val="1"/>
              <c:showSerName val="0"/>
              <c:showPercent val="1"/>
              <c:showBubbleSize val="0"/>
            </c:dLbl>
            <c:dLbl>
              <c:idx val="18"/>
              <c:layout>
                <c:manualLayout>
                  <c:x val="0.23890095901255892"/>
                  <c:y val="-8.5221386812876724E-3"/>
                </c:manualLayout>
              </c:layout>
              <c:tx>
                <c:rich>
                  <a:bodyPr/>
                  <a:lstStyle/>
                  <a:p>
                    <a:r>
                      <a:rPr lang="en-US" dirty="0" err="1"/>
                      <a:t>Zuführung</a:t>
                    </a:r>
                    <a:r>
                      <a:rPr lang="en-US" dirty="0"/>
                      <a:t> </a:t>
                    </a:r>
                    <a:r>
                      <a:rPr lang="en-US" dirty="0" err="1"/>
                      <a:t>zur</a:t>
                    </a:r>
                    <a:r>
                      <a:rPr lang="en-US" dirty="0"/>
                      <a:t> </a:t>
                    </a:r>
                    <a:r>
                      <a:rPr lang="en-US" dirty="0" err="1" smtClean="0"/>
                      <a:t>Versorgungssicherungs-rücklage</a:t>
                    </a:r>
                    <a:r>
                      <a:rPr lang="en-US" dirty="0"/>
                      <a:t>
5,23%</a:t>
                    </a:r>
                  </a:p>
                </c:rich>
              </c:tx>
              <c:showLegendKey val="0"/>
              <c:showVal val="0"/>
              <c:showCatName val="1"/>
              <c:showSerName val="0"/>
              <c:showPercent val="1"/>
              <c:showBubbleSize val="0"/>
            </c:dLbl>
            <c:numFmt formatCode="0.00%" sourceLinked="0"/>
            <c:txPr>
              <a:bodyPr/>
              <a:lstStyle/>
              <a:p>
                <a:pPr>
                  <a:defRPr b="1" i="0" baseline="0"/>
                </a:pPr>
                <a:endParaRPr lang="de-DE"/>
              </a:p>
            </c:txPr>
            <c:showLegendKey val="0"/>
            <c:showVal val="0"/>
            <c:showCatName val="1"/>
            <c:showSerName val="0"/>
            <c:showPercent val="1"/>
            <c:showBubbleSize val="0"/>
            <c:showLeaderLines val="1"/>
          </c:dLbls>
          <c:cat>
            <c:strRef>
              <c:f>('6.2.5.1 Zahlen Grafik pro Kopf'!$B$7:$B$25,'6.2.5.1 Zahlen Grafik pro Kopf'!$D$7:$D$25)</c:f>
              <c:strCache>
                <c:ptCount val="38"/>
                <c:pt idx="0">
                  <c:v>Gemeindepfarrdienst</c:v>
                </c:pt>
                <c:pt idx="1">
                  <c:v>Gemeindediakone, Jugendarbeit in Kirchenbezirken</c:v>
                </c:pt>
                <c:pt idx="2">
                  <c:v>Bezirkskantoren</c:v>
                </c:pt>
                <c:pt idx="3">
                  <c:v>Allgemeine Schlüsselzuweisungen, Kgden, Kibez</c:v>
                </c:pt>
                <c:pt idx="4">
                  <c:v>Zuweisungen Baumittel an Kirchengemeinden</c:v>
                </c:pt>
                <c:pt idx="5">
                  <c:v>Besondere Schlüsselzuweisungen, insbes. Kitas, Gemeindedienste, usw.</c:v>
                </c:pt>
                <c:pt idx="6">
                  <c:v>Zuweisungen Verwaltungsämter</c:v>
                </c:pt>
                <c:pt idx="7">
                  <c:v>Sonstiges Anteil Kirchengemeinden</c:v>
                </c:pt>
                <c:pt idx="8">
                  <c:v>EDV-Kosten</c:v>
                </c:pt>
                <c:pt idx="9">
                  <c:v>Rücklagezuführungen Kgden</c:v>
                </c:pt>
                <c:pt idx="10">
                  <c:v>Religionsunterricht, Amt für Religionsunterricht</c:v>
                </c:pt>
                <c:pt idx="11">
                  <c:v>Diakonisches Werk (60/40%)</c:v>
                </c:pt>
                <c:pt idx="12">
                  <c:v>Kirchlicher Entwickungsdienst, KED in eigener Regie</c:v>
                </c:pt>
                <c:pt idx="13">
                  <c:v>Finanzausgleichsleistungen an die EKD (60/40%)</c:v>
                </c:pt>
                <c:pt idx="14">
                  <c:v>Umlagen EKD (60%)</c:v>
                </c:pt>
                <c:pt idx="15">
                  <c:v>Kirchenleitung</c:v>
                </c:pt>
                <c:pt idx="16">
                  <c:v>Bildungswesen</c:v>
                </c:pt>
                <c:pt idx="17">
                  <c:v>Seelsorge</c:v>
                </c:pt>
                <c:pt idx="18">
                  <c:v>Zuführung zur Versorgungssicherungsrücklage</c:v>
                </c:pt>
                <c:pt idx="19">
                  <c:v>28,580</c:v>
                </c:pt>
                <c:pt idx="20">
                  <c:v>4,890</c:v>
                </c:pt>
                <c:pt idx="21">
                  <c:v>1,070</c:v>
                </c:pt>
                <c:pt idx="22">
                  <c:v>11,390</c:v>
                </c:pt>
                <c:pt idx="23">
                  <c:v>4,840</c:v>
                </c:pt>
                <c:pt idx="24">
                  <c:v>8,900</c:v>
                </c:pt>
                <c:pt idx="25">
                  <c:v>4,220</c:v>
                </c:pt>
                <c:pt idx="26">
                  <c:v>1,310</c:v>
                </c:pt>
                <c:pt idx="27">
                  <c:v>0,990</c:v>
                </c:pt>
                <c:pt idx="28">
                  <c:v>3,730</c:v>
                </c:pt>
                <c:pt idx="29">
                  <c:v>0,680</c:v>
                </c:pt>
                <c:pt idx="30">
                  <c:v>4,890</c:v>
                </c:pt>
                <c:pt idx="31">
                  <c:v>1,290</c:v>
                </c:pt>
                <c:pt idx="32">
                  <c:v>3,550</c:v>
                </c:pt>
                <c:pt idx="33">
                  <c:v>1,650</c:v>
                </c:pt>
                <c:pt idx="34">
                  <c:v>6,400</c:v>
                </c:pt>
                <c:pt idx="35">
                  <c:v>4,900</c:v>
                </c:pt>
                <c:pt idx="36">
                  <c:v>1,490</c:v>
                </c:pt>
                <c:pt idx="37">
                  <c:v>5,230</c:v>
                </c:pt>
              </c:strCache>
            </c:strRef>
          </c:cat>
          <c:val>
            <c:numRef>
              <c:f>'6.2.5.1 Zahlen Grafik pro Kopf'!$C$7:$C$25</c:f>
              <c:numCache>
                <c:formatCode>#,##0.00</c:formatCode>
                <c:ptCount val="19"/>
                <c:pt idx="0">
                  <c:v>56.033000000000001</c:v>
                </c:pt>
                <c:pt idx="1">
                  <c:v>9.58</c:v>
                </c:pt>
                <c:pt idx="2">
                  <c:v>2.0880000000000001</c:v>
                </c:pt>
                <c:pt idx="3">
                  <c:v>22.326000000000001</c:v>
                </c:pt>
                <c:pt idx="4">
                  <c:v>9.4970000000000034</c:v>
                </c:pt>
                <c:pt idx="5">
                  <c:v>17.446999999999989</c:v>
                </c:pt>
                <c:pt idx="6">
                  <c:v>8.2650000000000006</c:v>
                </c:pt>
                <c:pt idx="7">
                  <c:v>2.5719999999999987</c:v>
                </c:pt>
                <c:pt idx="8">
                  <c:v>1.9300000000000017</c:v>
                </c:pt>
                <c:pt idx="9">
                  <c:v>7.319</c:v>
                </c:pt>
                <c:pt idx="10">
                  <c:v>1.339</c:v>
                </c:pt>
                <c:pt idx="11">
                  <c:v>9.5860000000000003</c:v>
                </c:pt>
                <c:pt idx="12">
                  <c:v>2.5359999999999987</c:v>
                </c:pt>
                <c:pt idx="13">
                  <c:v>6.9589999999999996</c:v>
                </c:pt>
                <c:pt idx="14">
                  <c:v>3.2290000000000001</c:v>
                </c:pt>
                <c:pt idx="15">
                  <c:v>12.548999999999999</c:v>
                </c:pt>
                <c:pt idx="16">
                  <c:v>9.6060000000000034</c:v>
                </c:pt>
                <c:pt idx="17">
                  <c:v>2.9239999999999999</c:v>
                </c:pt>
                <c:pt idx="18">
                  <c:v>10.259</c:v>
                </c:pt>
              </c:numCache>
            </c:numRef>
          </c:val>
        </c:ser>
        <c:dLbls>
          <c:showLegendKey val="0"/>
          <c:showVal val="0"/>
          <c:showCatName val="1"/>
          <c:showSerName val="0"/>
          <c:showPercent val="0"/>
          <c:showBubbleSize val="0"/>
          <c:showLeaderLines val="1"/>
        </c:dLbls>
        <c:firstSliceAng val="0"/>
      </c:pieChart>
    </c:plotArea>
    <c:plotVisOnly val="1"/>
    <c:dispBlanksAs val="zero"/>
    <c:showDLblsOverMax val="0"/>
  </c:chart>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8BB2FE-EED9-4475-BD77-DE38C0705742}" type="doc">
      <dgm:prSet loTypeId="urn:microsoft.com/office/officeart/2005/8/layout/pyramid2" loCatId="list" qsTypeId="urn:microsoft.com/office/officeart/2005/8/quickstyle/simple1" qsCatId="simple" csTypeId="urn:microsoft.com/office/officeart/2005/8/colors/accent1_2" csCatId="accent1" phldr="1"/>
      <dgm:spPr/>
    </dgm:pt>
    <dgm:pt modelId="{272C6391-25FB-4373-9A7F-3DFC44586745}">
      <dgm:prSet phldrT="[Text]"/>
      <dgm:spPr/>
      <dgm:t>
        <a:bodyPr/>
        <a:lstStyle/>
        <a:p>
          <a:r>
            <a:rPr lang="de-DE" dirty="0" smtClean="0"/>
            <a:t>Landeskirche</a:t>
          </a:r>
        </a:p>
        <a:p>
          <a:r>
            <a:rPr lang="de-DE" dirty="0" smtClean="0"/>
            <a:t>Synode - Kirchenregierung - Landeskirchenrat</a:t>
          </a:r>
          <a:endParaRPr lang="de-DE" dirty="0"/>
        </a:p>
      </dgm:t>
    </dgm:pt>
    <dgm:pt modelId="{F2344346-70F8-4708-B661-8AC10CE4CBB6}" type="parTrans" cxnId="{C63B86E9-C21A-4F56-A904-0D5A672A276F}">
      <dgm:prSet/>
      <dgm:spPr/>
      <dgm:t>
        <a:bodyPr/>
        <a:lstStyle/>
        <a:p>
          <a:endParaRPr lang="de-DE"/>
        </a:p>
      </dgm:t>
    </dgm:pt>
    <dgm:pt modelId="{94D71D62-60DF-4C1F-9D3E-BF25CBA0F215}" type="sibTrans" cxnId="{C63B86E9-C21A-4F56-A904-0D5A672A276F}">
      <dgm:prSet/>
      <dgm:spPr/>
      <dgm:t>
        <a:bodyPr/>
        <a:lstStyle/>
        <a:p>
          <a:endParaRPr lang="de-DE"/>
        </a:p>
      </dgm:t>
    </dgm:pt>
    <dgm:pt modelId="{507D3D6B-09E3-49A5-BB57-5ACBCDCD2C1F}">
      <dgm:prSet phldrT="[Text]"/>
      <dgm:spPr/>
      <dgm:t>
        <a:bodyPr/>
        <a:lstStyle/>
        <a:p>
          <a:r>
            <a:rPr lang="de-DE" dirty="0" smtClean="0"/>
            <a:t>Kirchenkreise</a:t>
          </a:r>
        </a:p>
        <a:p>
          <a:r>
            <a:rPr lang="de-DE" dirty="0" smtClean="0"/>
            <a:t>Synode - Bezirkskirchenrat – Dekan/in</a:t>
          </a:r>
          <a:endParaRPr lang="de-DE" dirty="0"/>
        </a:p>
      </dgm:t>
    </dgm:pt>
    <dgm:pt modelId="{2834233B-8A2C-4FBD-941B-A8B4C16046B5}" type="parTrans" cxnId="{D9271C63-7518-469D-A3C3-49930CA4A947}">
      <dgm:prSet/>
      <dgm:spPr/>
      <dgm:t>
        <a:bodyPr/>
        <a:lstStyle/>
        <a:p>
          <a:endParaRPr lang="de-DE"/>
        </a:p>
      </dgm:t>
    </dgm:pt>
    <dgm:pt modelId="{0E95CF4E-8BBD-48DE-A03A-C950A874EEBC}" type="sibTrans" cxnId="{D9271C63-7518-469D-A3C3-49930CA4A947}">
      <dgm:prSet/>
      <dgm:spPr/>
      <dgm:t>
        <a:bodyPr/>
        <a:lstStyle/>
        <a:p>
          <a:endParaRPr lang="de-DE"/>
        </a:p>
      </dgm:t>
    </dgm:pt>
    <dgm:pt modelId="{71C5B808-F76D-43D4-89E6-01319E58109D}">
      <dgm:prSet phldrT="[Text]"/>
      <dgm:spPr/>
      <dgm:t>
        <a:bodyPr/>
        <a:lstStyle/>
        <a:p>
          <a:r>
            <a:rPr lang="de-DE" dirty="0" smtClean="0"/>
            <a:t>Kirchengemeinde</a:t>
          </a:r>
        </a:p>
        <a:p>
          <a:r>
            <a:rPr lang="de-DE" dirty="0" smtClean="0"/>
            <a:t>Presbyterium – Pfarrer/in</a:t>
          </a:r>
          <a:endParaRPr lang="de-DE" dirty="0"/>
        </a:p>
      </dgm:t>
    </dgm:pt>
    <dgm:pt modelId="{A796FAD5-9619-415A-9F37-3633E69ADB64}" type="parTrans" cxnId="{7DF5DF58-654F-4027-B8CE-A6BFC07F5C31}">
      <dgm:prSet/>
      <dgm:spPr/>
      <dgm:t>
        <a:bodyPr/>
        <a:lstStyle/>
        <a:p>
          <a:endParaRPr lang="de-DE"/>
        </a:p>
      </dgm:t>
    </dgm:pt>
    <dgm:pt modelId="{214093AE-8251-412E-BBB0-D3C4CDFC07B7}" type="sibTrans" cxnId="{7DF5DF58-654F-4027-B8CE-A6BFC07F5C31}">
      <dgm:prSet/>
      <dgm:spPr/>
      <dgm:t>
        <a:bodyPr/>
        <a:lstStyle/>
        <a:p>
          <a:endParaRPr lang="de-DE"/>
        </a:p>
      </dgm:t>
    </dgm:pt>
    <dgm:pt modelId="{1643E1E7-CBA0-4F8C-A8A4-E6176913866C}" type="pres">
      <dgm:prSet presAssocID="{C78BB2FE-EED9-4475-BD77-DE38C0705742}" presName="compositeShape" presStyleCnt="0">
        <dgm:presLayoutVars>
          <dgm:dir/>
          <dgm:resizeHandles/>
        </dgm:presLayoutVars>
      </dgm:prSet>
      <dgm:spPr/>
    </dgm:pt>
    <dgm:pt modelId="{601977F5-567C-4443-9470-F97030543D02}" type="pres">
      <dgm:prSet presAssocID="{C78BB2FE-EED9-4475-BD77-DE38C0705742}" presName="pyramid" presStyleLbl="node1" presStyleIdx="0" presStyleCnt="1"/>
      <dgm:spPr/>
    </dgm:pt>
    <dgm:pt modelId="{E79E08E3-8406-4DE3-85D1-F9DD863247D6}" type="pres">
      <dgm:prSet presAssocID="{C78BB2FE-EED9-4475-BD77-DE38C0705742}" presName="theList" presStyleCnt="0"/>
      <dgm:spPr/>
    </dgm:pt>
    <dgm:pt modelId="{377C3BAE-8258-4993-8FD7-7BE10592BBA6}" type="pres">
      <dgm:prSet presAssocID="{272C6391-25FB-4373-9A7F-3DFC44586745}" presName="aNode" presStyleLbl="fgAcc1" presStyleIdx="0" presStyleCnt="3">
        <dgm:presLayoutVars>
          <dgm:bulletEnabled val="1"/>
        </dgm:presLayoutVars>
      </dgm:prSet>
      <dgm:spPr/>
      <dgm:t>
        <a:bodyPr/>
        <a:lstStyle/>
        <a:p>
          <a:endParaRPr lang="de-DE"/>
        </a:p>
      </dgm:t>
    </dgm:pt>
    <dgm:pt modelId="{E1DA1C1B-A3B4-4397-BB02-E84A0779F47E}" type="pres">
      <dgm:prSet presAssocID="{272C6391-25FB-4373-9A7F-3DFC44586745}" presName="aSpace" presStyleCnt="0"/>
      <dgm:spPr/>
    </dgm:pt>
    <dgm:pt modelId="{1A843326-041B-4C8F-817F-4A894B94CA83}" type="pres">
      <dgm:prSet presAssocID="{507D3D6B-09E3-49A5-BB57-5ACBCDCD2C1F}" presName="aNode" presStyleLbl="fgAcc1" presStyleIdx="1" presStyleCnt="3">
        <dgm:presLayoutVars>
          <dgm:bulletEnabled val="1"/>
        </dgm:presLayoutVars>
      </dgm:prSet>
      <dgm:spPr/>
      <dgm:t>
        <a:bodyPr/>
        <a:lstStyle/>
        <a:p>
          <a:endParaRPr lang="de-DE"/>
        </a:p>
      </dgm:t>
    </dgm:pt>
    <dgm:pt modelId="{1A8C6118-0727-4628-AF55-DAD83481F6C0}" type="pres">
      <dgm:prSet presAssocID="{507D3D6B-09E3-49A5-BB57-5ACBCDCD2C1F}" presName="aSpace" presStyleCnt="0"/>
      <dgm:spPr/>
    </dgm:pt>
    <dgm:pt modelId="{26FFD719-5F29-4053-BDAD-AD5414605721}" type="pres">
      <dgm:prSet presAssocID="{71C5B808-F76D-43D4-89E6-01319E58109D}" presName="aNode" presStyleLbl="fgAcc1" presStyleIdx="2" presStyleCnt="3">
        <dgm:presLayoutVars>
          <dgm:bulletEnabled val="1"/>
        </dgm:presLayoutVars>
      </dgm:prSet>
      <dgm:spPr/>
      <dgm:t>
        <a:bodyPr/>
        <a:lstStyle/>
        <a:p>
          <a:endParaRPr lang="de-DE"/>
        </a:p>
      </dgm:t>
    </dgm:pt>
    <dgm:pt modelId="{536EB75E-AF29-4E59-BC04-DFFDF1DC7376}" type="pres">
      <dgm:prSet presAssocID="{71C5B808-F76D-43D4-89E6-01319E58109D}" presName="aSpace" presStyleCnt="0"/>
      <dgm:spPr/>
    </dgm:pt>
  </dgm:ptLst>
  <dgm:cxnLst>
    <dgm:cxn modelId="{5E4C2A13-FF55-4A89-9386-A32B0B97347E}" type="presOf" srcId="{272C6391-25FB-4373-9A7F-3DFC44586745}" destId="{377C3BAE-8258-4993-8FD7-7BE10592BBA6}" srcOrd="0" destOrd="0" presId="urn:microsoft.com/office/officeart/2005/8/layout/pyramid2"/>
    <dgm:cxn modelId="{7DF5DF58-654F-4027-B8CE-A6BFC07F5C31}" srcId="{C78BB2FE-EED9-4475-BD77-DE38C0705742}" destId="{71C5B808-F76D-43D4-89E6-01319E58109D}" srcOrd="2" destOrd="0" parTransId="{A796FAD5-9619-415A-9F37-3633E69ADB64}" sibTransId="{214093AE-8251-412E-BBB0-D3C4CDFC07B7}"/>
    <dgm:cxn modelId="{D9271C63-7518-469D-A3C3-49930CA4A947}" srcId="{C78BB2FE-EED9-4475-BD77-DE38C0705742}" destId="{507D3D6B-09E3-49A5-BB57-5ACBCDCD2C1F}" srcOrd="1" destOrd="0" parTransId="{2834233B-8A2C-4FBD-941B-A8B4C16046B5}" sibTransId="{0E95CF4E-8BBD-48DE-A03A-C950A874EEBC}"/>
    <dgm:cxn modelId="{5BD78190-D48F-48E5-9018-AC775AA8901D}" type="presOf" srcId="{507D3D6B-09E3-49A5-BB57-5ACBCDCD2C1F}" destId="{1A843326-041B-4C8F-817F-4A894B94CA83}" srcOrd="0" destOrd="0" presId="urn:microsoft.com/office/officeart/2005/8/layout/pyramid2"/>
    <dgm:cxn modelId="{2D8B8D4B-4C17-4504-B025-5EB9BFB4B5CA}" type="presOf" srcId="{71C5B808-F76D-43D4-89E6-01319E58109D}" destId="{26FFD719-5F29-4053-BDAD-AD5414605721}" srcOrd="0" destOrd="0" presId="urn:microsoft.com/office/officeart/2005/8/layout/pyramid2"/>
    <dgm:cxn modelId="{41905D23-8C65-43F0-85FA-F90DD4D767C8}" type="presOf" srcId="{C78BB2FE-EED9-4475-BD77-DE38C0705742}" destId="{1643E1E7-CBA0-4F8C-A8A4-E6176913866C}" srcOrd="0" destOrd="0" presId="urn:microsoft.com/office/officeart/2005/8/layout/pyramid2"/>
    <dgm:cxn modelId="{C63B86E9-C21A-4F56-A904-0D5A672A276F}" srcId="{C78BB2FE-EED9-4475-BD77-DE38C0705742}" destId="{272C6391-25FB-4373-9A7F-3DFC44586745}" srcOrd="0" destOrd="0" parTransId="{F2344346-70F8-4708-B661-8AC10CE4CBB6}" sibTransId="{94D71D62-60DF-4C1F-9D3E-BF25CBA0F215}"/>
    <dgm:cxn modelId="{F338A6C6-0A74-4728-9958-6BBA8B092794}" type="presParOf" srcId="{1643E1E7-CBA0-4F8C-A8A4-E6176913866C}" destId="{601977F5-567C-4443-9470-F97030543D02}" srcOrd="0" destOrd="0" presId="urn:microsoft.com/office/officeart/2005/8/layout/pyramid2"/>
    <dgm:cxn modelId="{D881B2DD-5243-4F15-ABE5-7F8531D5239C}" type="presParOf" srcId="{1643E1E7-CBA0-4F8C-A8A4-E6176913866C}" destId="{E79E08E3-8406-4DE3-85D1-F9DD863247D6}" srcOrd="1" destOrd="0" presId="urn:microsoft.com/office/officeart/2005/8/layout/pyramid2"/>
    <dgm:cxn modelId="{EE20A63B-0BF3-4278-B6D3-811B017E7A9C}" type="presParOf" srcId="{E79E08E3-8406-4DE3-85D1-F9DD863247D6}" destId="{377C3BAE-8258-4993-8FD7-7BE10592BBA6}" srcOrd="0" destOrd="0" presId="urn:microsoft.com/office/officeart/2005/8/layout/pyramid2"/>
    <dgm:cxn modelId="{8A534D74-83C7-4219-9AD3-8AED3B8BCDFC}" type="presParOf" srcId="{E79E08E3-8406-4DE3-85D1-F9DD863247D6}" destId="{E1DA1C1B-A3B4-4397-BB02-E84A0779F47E}" srcOrd="1" destOrd="0" presId="urn:microsoft.com/office/officeart/2005/8/layout/pyramid2"/>
    <dgm:cxn modelId="{DFF4E4F8-4F5D-4CFB-9B47-F561C46E8ED8}" type="presParOf" srcId="{E79E08E3-8406-4DE3-85D1-F9DD863247D6}" destId="{1A843326-041B-4C8F-817F-4A894B94CA83}" srcOrd="2" destOrd="0" presId="urn:microsoft.com/office/officeart/2005/8/layout/pyramid2"/>
    <dgm:cxn modelId="{F3BCB4A9-3BC4-457D-A0CD-22D03E5BFD8D}" type="presParOf" srcId="{E79E08E3-8406-4DE3-85D1-F9DD863247D6}" destId="{1A8C6118-0727-4628-AF55-DAD83481F6C0}" srcOrd="3" destOrd="0" presId="urn:microsoft.com/office/officeart/2005/8/layout/pyramid2"/>
    <dgm:cxn modelId="{3B6E1EFC-F266-4B3E-B767-6C61AAA638BE}" type="presParOf" srcId="{E79E08E3-8406-4DE3-85D1-F9DD863247D6}" destId="{26FFD719-5F29-4053-BDAD-AD5414605721}" srcOrd="4" destOrd="0" presId="urn:microsoft.com/office/officeart/2005/8/layout/pyramid2"/>
    <dgm:cxn modelId="{FD02A435-4F95-4BA1-9854-E2BE04AB0F94}" type="presParOf" srcId="{E79E08E3-8406-4DE3-85D1-F9DD863247D6}" destId="{536EB75E-AF29-4E59-BC04-DFFDF1DC7376}"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0.87898</cdr:x>
      <cdr:y>0.68092</cdr:y>
    </cdr:from>
    <cdr:to>
      <cdr:x>0.87898</cdr:x>
      <cdr:y>0.81962</cdr:y>
    </cdr:to>
    <cdr:sp macro="" textlink="">
      <cdr:nvSpPr>
        <cdr:cNvPr id="17" name="Gerade Verbindung mit Pfeil 16"/>
        <cdr:cNvSpPr/>
      </cdr:nvSpPr>
      <cdr:spPr>
        <a:xfrm xmlns:a="http://schemas.openxmlformats.org/drawingml/2006/main" flipV="1">
          <a:off x="7884368" y="3888432"/>
          <a:ext cx="0" cy="79208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de-DE" dirty="0"/>
        </a:p>
      </cdr:txBody>
    </cdr:sp>
  </cdr:relSizeAnchor>
  <cdr:relSizeAnchor xmlns:cdr="http://schemas.openxmlformats.org/drawingml/2006/chartDrawing">
    <cdr:from>
      <cdr:x>0.42943</cdr:x>
      <cdr:y>0.37829</cdr:y>
    </cdr:from>
    <cdr:to>
      <cdr:x>0.42943</cdr:x>
      <cdr:y>0.81962</cdr:y>
    </cdr:to>
    <cdr:sp macro="" textlink="">
      <cdr:nvSpPr>
        <cdr:cNvPr id="37" name="Gerade Verbindung mit Pfeil 36"/>
        <cdr:cNvSpPr/>
      </cdr:nvSpPr>
      <cdr:spPr>
        <a:xfrm xmlns:a="http://schemas.openxmlformats.org/drawingml/2006/main" flipV="1">
          <a:off x="3851920" y="2160240"/>
          <a:ext cx="0" cy="2520280"/>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de-DE" dirty="0"/>
        </a:p>
      </cdr:txBody>
    </cdr:sp>
  </cdr:relSizeAnchor>
  <cdr:relSizeAnchor xmlns:cdr="http://schemas.openxmlformats.org/drawingml/2006/chartDrawing">
    <cdr:from>
      <cdr:x>0.6542</cdr:x>
      <cdr:y>0.5296</cdr:y>
    </cdr:from>
    <cdr:to>
      <cdr:x>0.6542</cdr:x>
      <cdr:y>0.81962</cdr:y>
    </cdr:to>
    <cdr:sp macro="" textlink="">
      <cdr:nvSpPr>
        <cdr:cNvPr id="41" name="Gerade Verbindung mit Pfeil 40"/>
        <cdr:cNvSpPr/>
      </cdr:nvSpPr>
      <cdr:spPr>
        <a:xfrm xmlns:a="http://schemas.openxmlformats.org/drawingml/2006/main" flipV="1">
          <a:off x="5868144" y="3024336"/>
          <a:ext cx="0" cy="1656184"/>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de-DE" dirty="0"/>
        </a:p>
      </cdr:txBody>
    </cdr:sp>
  </cdr:relSizeAnchor>
</c:userShapes>
</file>

<file path=ppt/drawings/drawing2.xml><?xml version="1.0" encoding="utf-8"?>
<c:userShapes xmlns:c="http://schemas.openxmlformats.org/drawingml/2006/chart">
  <cdr:relSizeAnchor xmlns:cdr="http://schemas.openxmlformats.org/drawingml/2006/chartDrawing">
    <cdr:from>
      <cdr:x>0.05567</cdr:x>
      <cdr:y>0.33261</cdr:y>
    </cdr:from>
    <cdr:to>
      <cdr:x>0.13634</cdr:x>
      <cdr:y>0.4511</cdr:y>
    </cdr:to>
    <cdr:sp macro="" textlink="">
      <cdr:nvSpPr>
        <cdr:cNvPr id="2" name="Textfeld 1"/>
        <cdr:cNvSpPr txBox="1"/>
      </cdr:nvSpPr>
      <cdr:spPr>
        <a:xfrm xmlns:a="http://schemas.openxmlformats.org/drawingml/2006/main">
          <a:off x="631031" y="2566988"/>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de-DE" sz="1100"/>
        </a:p>
      </cdr:txBody>
    </cdr:sp>
  </cdr:relSizeAnchor>
  <cdr:relSizeAnchor xmlns:cdr="http://schemas.openxmlformats.org/drawingml/2006/chartDrawing">
    <cdr:from>
      <cdr:x>0.08088</cdr:x>
      <cdr:y>0.1984</cdr:y>
    </cdr:from>
    <cdr:to>
      <cdr:x>0.20903</cdr:x>
      <cdr:y>0.31688</cdr:y>
    </cdr:to>
    <cdr:sp macro="" textlink="">
      <cdr:nvSpPr>
        <cdr:cNvPr id="3" name="Textfeld 2"/>
        <cdr:cNvSpPr txBox="1"/>
      </cdr:nvSpPr>
      <cdr:spPr>
        <a:xfrm xmlns:a="http://schemas.openxmlformats.org/drawingml/2006/main">
          <a:off x="916780" y="1531144"/>
          <a:ext cx="1452563"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de-DE" sz="1100"/>
        </a:p>
      </cdr:txBody>
    </cdr:sp>
  </cdr:relSizeAnchor>
  <cdr:relSizeAnchor xmlns:cdr="http://schemas.openxmlformats.org/drawingml/2006/chartDrawing">
    <cdr:from>
      <cdr:x>0</cdr:x>
      <cdr:y>0.30986</cdr:y>
    </cdr:from>
    <cdr:to>
      <cdr:x>0.10399</cdr:x>
      <cdr:y>0.39437</cdr:y>
    </cdr:to>
    <cdr:sp macro="" textlink="">
      <cdr:nvSpPr>
        <cdr:cNvPr id="4" name="Textfeld 3"/>
        <cdr:cNvSpPr txBox="1"/>
      </cdr:nvSpPr>
      <cdr:spPr>
        <a:xfrm xmlns:a="http://schemas.openxmlformats.org/drawingml/2006/main">
          <a:off x="0" y="1584176"/>
          <a:ext cx="868672" cy="4320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1500" b="1" dirty="0"/>
            <a:t>1995 = 100%</a:t>
          </a:r>
        </a:p>
        <a:p xmlns:a="http://schemas.openxmlformats.org/drawingml/2006/main">
          <a:endParaRPr lang="de-DE" sz="1100" dirty="0"/>
        </a:p>
      </cdr:txBody>
    </cdr:sp>
  </cdr:relSizeAnchor>
  <cdr:relSizeAnchor xmlns:cdr="http://schemas.openxmlformats.org/drawingml/2006/chartDrawing">
    <cdr:from>
      <cdr:x>0.44013</cdr:x>
      <cdr:y>0.16291</cdr:y>
    </cdr:from>
    <cdr:to>
      <cdr:x>0.60609</cdr:x>
      <cdr:y>0.24468</cdr:y>
    </cdr:to>
    <cdr:sp macro="" textlink="">
      <cdr:nvSpPr>
        <cdr:cNvPr id="5" name="Textfeld 4"/>
        <cdr:cNvSpPr txBox="1"/>
      </cdr:nvSpPr>
      <cdr:spPr>
        <a:xfrm xmlns:a="http://schemas.openxmlformats.org/drawingml/2006/main">
          <a:off x="4988718" y="1257300"/>
          <a:ext cx="1881187" cy="63103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de-DE" sz="1100"/>
        </a:p>
      </cdr:txBody>
    </cdr:sp>
  </cdr:relSizeAnchor>
  <cdr:relSizeAnchor xmlns:cdr="http://schemas.openxmlformats.org/drawingml/2006/chartDrawing">
    <cdr:from>
      <cdr:x>0.45685</cdr:x>
      <cdr:y>0.1831</cdr:y>
    </cdr:from>
    <cdr:to>
      <cdr:x>0.51719</cdr:x>
      <cdr:y>0.25352</cdr:y>
    </cdr:to>
    <cdr:sp macro="" textlink="">
      <cdr:nvSpPr>
        <cdr:cNvPr id="6" name="Textfeld 5"/>
        <cdr:cNvSpPr txBox="1"/>
      </cdr:nvSpPr>
      <cdr:spPr>
        <a:xfrm xmlns:a="http://schemas.openxmlformats.org/drawingml/2006/main">
          <a:off x="3816227" y="936105"/>
          <a:ext cx="504055" cy="36003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2000" b="1" dirty="0"/>
            <a:t>VPI</a:t>
          </a:r>
        </a:p>
        <a:p xmlns:a="http://schemas.openxmlformats.org/drawingml/2006/main">
          <a:endParaRPr lang="de-DE" sz="2000" b="1" dirty="0"/>
        </a:p>
      </cdr:txBody>
    </cdr:sp>
  </cdr:relSizeAnchor>
  <cdr:relSizeAnchor xmlns:cdr="http://schemas.openxmlformats.org/drawingml/2006/chartDrawing">
    <cdr:from>
      <cdr:x>0.46547</cdr:x>
      <cdr:y>0.73769</cdr:y>
    </cdr:from>
    <cdr:to>
      <cdr:x>0.56029</cdr:x>
      <cdr:y>0.8169</cdr:y>
    </cdr:to>
    <cdr:sp macro="" textlink="">
      <cdr:nvSpPr>
        <cdr:cNvPr id="7" name="Textfeld 6"/>
        <cdr:cNvSpPr txBox="1"/>
      </cdr:nvSpPr>
      <cdr:spPr>
        <a:xfrm xmlns:a="http://schemas.openxmlformats.org/drawingml/2006/main">
          <a:off x="3888234" y="3771490"/>
          <a:ext cx="792088" cy="40497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2000" b="1" dirty="0" err="1"/>
            <a:t>KiSt</a:t>
          </a:r>
          <a:r>
            <a:rPr lang="de-DE" sz="2000" b="1" dirty="0"/>
            <a:t>.</a:t>
          </a:r>
        </a:p>
      </cdr:txBody>
    </cdr:sp>
  </cdr:relSizeAnchor>
  <cdr:relSizeAnchor xmlns:cdr="http://schemas.openxmlformats.org/drawingml/2006/chartDrawing">
    <cdr:from>
      <cdr:x>0.88019</cdr:x>
      <cdr:y>0.23944</cdr:y>
    </cdr:from>
    <cdr:to>
      <cdr:x>0.93061</cdr:x>
      <cdr:y>0.35211</cdr:y>
    </cdr:to>
    <cdr:sp macro="" textlink="">
      <cdr:nvSpPr>
        <cdr:cNvPr id="8" name="Textfeld 7"/>
        <cdr:cNvSpPr txBox="1"/>
      </cdr:nvSpPr>
      <cdr:spPr>
        <a:xfrm xmlns:a="http://schemas.openxmlformats.org/drawingml/2006/main">
          <a:off x="7352601" y="1224137"/>
          <a:ext cx="421180" cy="57606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de-DE" sz="2000" b="1" dirty="0"/>
            <a:t>28%</a:t>
          </a:r>
        </a:p>
        <a:p xmlns:a="http://schemas.openxmlformats.org/drawingml/2006/main">
          <a:endParaRPr lang="de-DE" sz="1100" dirty="0"/>
        </a:p>
      </cdr:txBody>
    </cdr:sp>
  </cdr:relSizeAnchor>
</c:userShapes>
</file>

<file path=ppt/drawings/drawing3.xml><?xml version="1.0" encoding="utf-8"?>
<c:userShapes xmlns:c="http://schemas.openxmlformats.org/drawingml/2006/chart">
  <cdr:relSizeAnchor xmlns:cdr="http://schemas.openxmlformats.org/drawingml/2006/chartDrawing">
    <cdr:from>
      <cdr:x>0.81399</cdr:x>
      <cdr:y>0.07385</cdr:y>
    </cdr:from>
    <cdr:to>
      <cdr:x>0.94436</cdr:x>
      <cdr:y>0.16308</cdr:y>
    </cdr:to>
    <cdr:sp macro="" textlink="">
      <cdr:nvSpPr>
        <cdr:cNvPr id="2" name="Textfeld 1"/>
        <cdr:cNvSpPr txBox="1"/>
      </cdr:nvSpPr>
      <cdr:spPr>
        <a:xfrm xmlns:a="http://schemas.openxmlformats.org/drawingml/2006/main">
          <a:off x="4876800" y="228600"/>
          <a:ext cx="781050" cy="2762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de-DE" sz="1100"/>
        </a:p>
      </cdr:txBody>
    </cdr:sp>
  </cdr:relSizeAnchor>
</c:userShapes>
</file>

<file path=ppt/drawings/drawing4.xml><?xml version="1.0" encoding="utf-8"?>
<c:userShapes xmlns:c="http://schemas.openxmlformats.org/drawingml/2006/chart">
  <cdr:relSizeAnchor xmlns:cdr="http://schemas.openxmlformats.org/drawingml/2006/chartDrawing">
    <cdr:from>
      <cdr:x>0.61026</cdr:x>
      <cdr:y>0.74121</cdr:y>
    </cdr:from>
    <cdr:to>
      <cdr:x>0.73026</cdr:x>
      <cdr:y>0.79233</cdr:y>
    </cdr:to>
    <cdr:sp macro="" textlink="">
      <cdr:nvSpPr>
        <cdr:cNvPr id="2" name="Textfeld 1"/>
        <cdr:cNvSpPr txBox="1"/>
      </cdr:nvSpPr>
      <cdr:spPr>
        <a:xfrm xmlns:a="http://schemas.openxmlformats.org/drawingml/2006/main">
          <a:off x="5667375" y="4419601"/>
          <a:ext cx="1114425" cy="304800"/>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r>
            <a:rPr lang="de-DE" sz="1800" b="0"/>
            <a:t>←</a:t>
          </a:r>
          <a:r>
            <a:rPr lang="de-DE" sz="1800" b="1"/>
            <a:t>  </a:t>
          </a:r>
          <a:r>
            <a:rPr lang="de-DE" sz="1100"/>
            <a:t>Ergebnisse</a:t>
          </a:r>
        </a:p>
      </cdr:txBody>
    </cdr:sp>
  </cdr:relSizeAnchor>
  <cdr:relSizeAnchor xmlns:cdr="http://schemas.openxmlformats.org/drawingml/2006/chartDrawing">
    <cdr:from>
      <cdr:x>0.73128</cdr:x>
      <cdr:y>0.74121</cdr:y>
    </cdr:from>
    <cdr:to>
      <cdr:x>0.84513</cdr:x>
      <cdr:y>0.79233</cdr:y>
    </cdr:to>
    <cdr:sp macro="" textlink="">
      <cdr:nvSpPr>
        <cdr:cNvPr id="4" name="Textfeld 3"/>
        <cdr:cNvSpPr txBox="1"/>
      </cdr:nvSpPr>
      <cdr:spPr>
        <a:xfrm xmlns:a="http://schemas.openxmlformats.org/drawingml/2006/main">
          <a:off x="6791326" y="4419601"/>
          <a:ext cx="1057274" cy="304800"/>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r>
            <a:rPr lang="de-DE" sz="1100"/>
            <a:t>Ansätze  </a:t>
          </a:r>
          <a:r>
            <a:rPr lang="de-DE" sz="1800" b="0"/>
            <a:t>→</a:t>
          </a:r>
          <a:endParaRPr lang="de-DE" sz="1100" b="0"/>
        </a:p>
      </cdr:txBody>
    </cdr:sp>
  </cdr:relSizeAnchor>
  <cdr:relSizeAnchor xmlns:cdr="http://schemas.openxmlformats.org/drawingml/2006/chartDrawing">
    <cdr:from>
      <cdr:x>0</cdr:x>
      <cdr:y>0</cdr:y>
    </cdr:from>
    <cdr:to>
      <cdr:x>0</cdr:x>
      <cdr:y>0</cdr:y>
    </cdr:to>
    <cdr:sp macro="" textlink="">
      <cdr:nvSpPr>
        <cdr:cNvPr id="6" name="Gerade Verbindung 5"/>
        <cdr:cNvSpPr/>
      </cdr:nvSpPr>
      <cdr:spPr>
        <a:xfrm xmlns:a="http://schemas.openxmlformats.org/drawingml/2006/main" flipH="1" flipV="1">
          <a:off x="-66675" y="-161925"/>
          <a:ext cx="0"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de-DE"/>
        </a:p>
      </cdr:txBody>
    </cdr:sp>
  </cdr:relSizeAnchor>
  <cdr:relSizeAnchor xmlns:cdr="http://schemas.openxmlformats.org/drawingml/2006/chartDrawing">
    <cdr:from>
      <cdr:x>0.72821</cdr:x>
      <cdr:y>0.15176</cdr:y>
    </cdr:from>
    <cdr:to>
      <cdr:x>0.73026</cdr:x>
      <cdr:y>0.79073</cdr:y>
    </cdr:to>
    <cdr:sp macro="" textlink="">
      <cdr:nvSpPr>
        <cdr:cNvPr id="8" name="Gerade Verbindung 7"/>
        <cdr:cNvSpPr/>
      </cdr:nvSpPr>
      <cdr:spPr>
        <a:xfrm xmlns:a="http://schemas.openxmlformats.org/drawingml/2006/main" flipH="1" flipV="1">
          <a:off x="6762750" y="904874"/>
          <a:ext cx="19050" cy="3809998"/>
        </a:xfrm>
        <a:prstGeom xmlns:a="http://schemas.openxmlformats.org/drawingml/2006/main" prst="line">
          <a:avLst/>
        </a:prstGeom>
        <a:ln xmlns:a="http://schemas.openxmlformats.org/drawingml/2006/main" w="12700">
          <a:solidFill>
            <a:sysClr val="windowText" lastClr="00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r>
            <a:rPr lang="de-DE">
              <a:ln>
                <a:solidFill>
                  <a:sysClr val="windowText" lastClr="000000"/>
                </a:solidFill>
              </a:ln>
            </a:rPr>
            <a:t>          </a:t>
          </a:r>
        </a:p>
      </cdr:txBody>
    </cdr:sp>
  </cdr:relSizeAnchor>
</c:userShapes>
</file>

<file path=ppt/drawings/drawing5.xml><?xml version="1.0" encoding="utf-8"?>
<c:userShapes xmlns:c="http://schemas.openxmlformats.org/drawingml/2006/chart">
  <cdr:relSizeAnchor xmlns:cdr="http://schemas.openxmlformats.org/drawingml/2006/chartDrawing">
    <cdr:from>
      <cdr:x>0.81399</cdr:x>
      <cdr:y>0.07385</cdr:y>
    </cdr:from>
    <cdr:to>
      <cdr:x>0.94436</cdr:x>
      <cdr:y>0.16308</cdr:y>
    </cdr:to>
    <cdr:sp macro="" textlink="">
      <cdr:nvSpPr>
        <cdr:cNvPr id="2" name="Textfeld 1"/>
        <cdr:cNvSpPr txBox="1"/>
      </cdr:nvSpPr>
      <cdr:spPr>
        <a:xfrm xmlns:a="http://schemas.openxmlformats.org/drawingml/2006/main">
          <a:off x="4876800" y="228600"/>
          <a:ext cx="781050" cy="2762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de-DE"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6147" name="Rectangle 3"/>
          <p:cNvSpPr>
            <a:spLocks noGrp="1" noChangeArrowheads="1"/>
          </p:cNvSpPr>
          <p:nvPr>
            <p:ph type="dt"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63492"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66750" y="4714875"/>
            <a:ext cx="53355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6150" name="Rectangle 6"/>
          <p:cNvSpPr>
            <a:spLocks noGrp="1" noChangeArrowheads="1"/>
          </p:cNvSpPr>
          <p:nvPr>
            <p:ph type="ftr" sz="quarter" idx="4"/>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6151" name="Rectangle 7"/>
          <p:cNvSpPr>
            <a:spLocks noGrp="1" noChangeArrowheads="1"/>
          </p:cNvSpPr>
          <p:nvPr>
            <p:ph type="sldNum" sz="quarter" idx="5"/>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553F2D7-B6D4-473A-91ED-CDD0C26A6C04}" type="slidenum">
              <a:rPr lang="de-DE"/>
              <a:pPr/>
              <a:t>‹Nr.›</a:t>
            </a:fld>
            <a:endParaRPr lang="de-DE"/>
          </a:p>
        </p:txBody>
      </p:sp>
    </p:spTree>
    <p:extLst>
      <p:ext uri="{BB962C8B-B14F-4D97-AF65-F5344CB8AC3E}">
        <p14:creationId xmlns:p14="http://schemas.microsoft.com/office/powerpoint/2010/main" val="34458413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lienbildplatzhalter 1"/>
          <p:cNvSpPr>
            <a:spLocks noGrp="1" noRot="1" noChangeAspect="1" noTextEdit="1"/>
          </p:cNvSpPr>
          <p:nvPr>
            <p:ph type="sldImg"/>
          </p:nvPr>
        </p:nvSpPr>
        <p:spPr>
          <a:ln/>
        </p:spPr>
      </p:sp>
      <p:sp>
        <p:nvSpPr>
          <p:cNvPr id="64515" name="Notizenplatzhalter 2"/>
          <p:cNvSpPr>
            <a:spLocks noGrp="1"/>
          </p:cNvSpPr>
          <p:nvPr>
            <p:ph type="body" idx="1"/>
          </p:nvPr>
        </p:nvSpPr>
        <p:spPr>
          <a:noFill/>
          <a:ln/>
        </p:spPr>
        <p:txBody>
          <a:bodyPr/>
          <a:lstStyle/>
          <a:p>
            <a:pPr eaLnBrk="1" hangingPunct="1"/>
            <a:r>
              <a:rPr lang="de-DE" dirty="0" smtClean="0"/>
              <a:t>Vorgegebener Titel, der so angenommen wurde. Wir brauchen Management und Engagement.</a:t>
            </a:r>
          </a:p>
          <a:p>
            <a:pPr eaLnBrk="1" hangingPunct="1"/>
            <a:r>
              <a:rPr lang="de-DE" dirty="0" smtClean="0"/>
              <a:t>Die Frage ist weniger wieviel, sie lautet eher welches, welche Art von Management braucht Kirche? </a:t>
            </a:r>
          </a:p>
        </p:txBody>
      </p:sp>
      <p:sp>
        <p:nvSpPr>
          <p:cNvPr id="64516" name="Foliennummernplatzhalter 3"/>
          <p:cNvSpPr>
            <a:spLocks noGrp="1"/>
          </p:cNvSpPr>
          <p:nvPr>
            <p:ph type="sldNum" sz="quarter" idx="5"/>
          </p:nvPr>
        </p:nvSpPr>
        <p:spPr>
          <a:noFill/>
        </p:spPr>
        <p:txBody>
          <a:bodyPr/>
          <a:lstStyle/>
          <a:p>
            <a:fld id="{CD8CB356-C897-4673-BC4B-5A8BEEE9C379}" type="slidenum">
              <a:rPr lang="de-DE"/>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53F2D7-B6D4-473A-91ED-CDD0C26A6C04}" type="slidenum">
              <a:rPr lang="de-DE" smtClean="0"/>
              <a:pPr/>
              <a:t>2</a:t>
            </a:fld>
            <a:endParaRPr lang="de-DE"/>
          </a:p>
        </p:txBody>
      </p:sp>
    </p:spTree>
    <p:extLst>
      <p:ext uri="{BB962C8B-B14F-4D97-AF65-F5344CB8AC3E}">
        <p14:creationId xmlns:p14="http://schemas.microsoft.com/office/powerpoint/2010/main" val="1370817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53F2D7-B6D4-473A-91ED-CDD0C26A6C04}" type="slidenum">
              <a:rPr lang="de-DE" smtClean="0"/>
              <a:pPr/>
              <a:t>7</a:t>
            </a:fld>
            <a:endParaRPr lang="de-DE"/>
          </a:p>
        </p:txBody>
      </p:sp>
    </p:spTree>
    <p:extLst>
      <p:ext uri="{BB962C8B-B14F-4D97-AF65-F5344CB8AC3E}">
        <p14:creationId xmlns:p14="http://schemas.microsoft.com/office/powerpoint/2010/main" val="1370817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Dreigliedriger Aufbau – die Unterscheidung Legislative für Synode und Exekutive für Leitungsgremien ist nur bedingt richtig </a:t>
            </a:r>
            <a:endParaRPr lang="de-DE" dirty="0"/>
          </a:p>
        </p:txBody>
      </p:sp>
      <p:sp>
        <p:nvSpPr>
          <p:cNvPr id="4" name="Foliennummernplatzhalter 3"/>
          <p:cNvSpPr>
            <a:spLocks noGrp="1"/>
          </p:cNvSpPr>
          <p:nvPr>
            <p:ph type="sldNum" sz="quarter" idx="10"/>
          </p:nvPr>
        </p:nvSpPr>
        <p:spPr/>
        <p:txBody>
          <a:bodyPr/>
          <a:lstStyle/>
          <a:p>
            <a:fld id="{D553F2D7-B6D4-473A-91ED-CDD0C26A6C04}" type="slidenum">
              <a:rPr lang="de-DE" smtClean="0"/>
              <a:pPr/>
              <a:t>14</a:t>
            </a:fld>
            <a:endParaRPr lang="de-DE"/>
          </a:p>
        </p:txBody>
      </p:sp>
    </p:spTree>
    <p:extLst>
      <p:ext uri="{BB962C8B-B14F-4D97-AF65-F5344CB8AC3E}">
        <p14:creationId xmlns:p14="http://schemas.microsoft.com/office/powerpoint/2010/main" val="2377716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53F2D7-B6D4-473A-91ED-CDD0C26A6C04}" type="slidenum">
              <a:rPr lang="de-DE" smtClean="0"/>
              <a:pPr/>
              <a:t>17</a:t>
            </a:fld>
            <a:endParaRPr lang="de-DE"/>
          </a:p>
        </p:txBody>
      </p:sp>
    </p:spTree>
    <p:extLst>
      <p:ext uri="{BB962C8B-B14F-4D97-AF65-F5344CB8AC3E}">
        <p14:creationId xmlns:p14="http://schemas.microsoft.com/office/powerpoint/2010/main" val="1370817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53F2D7-B6D4-473A-91ED-CDD0C26A6C04}" type="slidenum">
              <a:rPr lang="de-DE" smtClean="0"/>
              <a:pPr/>
              <a:t>25</a:t>
            </a:fld>
            <a:endParaRPr lang="de-DE"/>
          </a:p>
        </p:txBody>
      </p:sp>
    </p:spTree>
    <p:extLst>
      <p:ext uri="{BB962C8B-B14F-4D97-AF65-F5344CB8AC3E}">
        <p14:creationId xmlns:p14="http://schemas.microsoft.com/office/powerpoint/2010/main" val="1370817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53F2D7-B6D4-473A-91ED-CDD0C26A6C04}" type="slidenum">
              <a:rPr lang="de-DE" smtClean="0"/>
              <a:pPr/>
              <a:t>35</a:t>
            </a:fld>
            <a:endParaRPr lang="de-DE"/>
          </a:p>
        </p:txBody>
      </p:sp>
    </p:spTree>
    <p:extLst>
      <p:ext uri="{BB962C8B-B14F-4D97-AF65-F5344CB8AC3E}">
        <p14:creationId xmlns:p14="http://schemas.microsoft.com/office/powerpoint/2010/main" val="1370817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Kommt die Kirchensteuer in der Kirchengemeinde an? </a:t>
            </a:r>
            <a:r>
              <a:rPr lang="de-DE" smtClean="0"/>
              <a:t>Wieviel kommt an? </a:t>
            </a:r>
            <a:endParaRPr lang="de-DE" dirty="0"/>
          </a:p>
        </p:txBody>
      </p:sp>
      <p:sp>
        <p:nvSpPr>
          <p:cNvPr id="4" name="Foliennummernplatzhalter 3"/>
          <p:cNvSpPr>
            <a:spLocks noGrp="1"/>
          </p:cNvSpPr>
          <p:nvPr>
            <p:ph type="sldNum" sz="quarter" idx="10"/>
          </p:nvPr>
        </p:nvSpPr>
        <p:spPr/>
        <p:txBody>
          <a:bodyPr/>
          <a:lstStyle/>
          <a:p>
            <a:fld id="{D553F2D7-B6D4-473A-91ED-CDD0C26A6C04}" type="slidenum">
              <a:rPr lang="de-DE" smtClean="0"/>
              <a:pPr/>
              <a:t>38</a:t>
            </a:fld>
            <a:endParaRPr lang="de-DE" dirty="0"/>
          </a:p>
        </p:txBody>
      </p:sp>
    </p:spTree>
    <p:extLst>
      <p:ext uri="{BB962C8B-B14F-4D97-AF65-F5344CB8AC3E}">
        <p14:creationId xmlns:p14="http://schemas.microsoft.com/office/powerpoint/2010/main" val="3471992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53F2D7-B6D4-473A-91ED-CDD0C26A6C04}" type="slidenum">
              <a:rPr lang="de-DE" smtClean="0"/>
              <a:pPr/>
              <a:t>39</a:t>
            </a:fld>
            <a:endParaRPr lang="de-DE"/>
          </a:p>
        </p:txBody>
      </p:sp>
    </p:spTree>
    <p:extLst>
      <p:ext uri="{BB962C8B-B14F-4D97-AF65-F5344CB8AC3E}">
        <p14:creationId xmlns:p14="http://schemas.microsoft.com/office/powerpoint/2010/main" val="1370817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53F2D7-B6D4-473A-91ED-CDD0C26A6C04}" type="slidenum">
              <a:rPr lang="de-DE" smtClean="0"/>
              <a:pPr/>
              <a:t>45</a:t>
            </a:fld>
            <a:endParaRPr lang="de-DE"/>
          </a:p>
        </p:txBody>
      </p:sp>
    </p:spTree>
    <p:extLst>
      <p:ext uri="{BB962C8B-B14F-4D97-AF65-F5344CB8AC3E}">
        <p14:creationId xmlns:p14="http://schemas.microsoft.com/office/powerpoint/2010/main" val="13708175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solidFill>
          <a:srgbClr val="DDDDDD"/>
        </a:solidFill>
        <a:effectLst/>
      </p:bgPr>
    </p:bg>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0" y="0"/>
            <a:ext cx="9144000" cy="1916113"/>
          </a:xfrm>
          <a:prstGeom prst="rect">
            <a:avLst/>
          </a:prstGeom>
          <a:gradFill rotWithShape="1">
            <a:gsLst>
              <a:gs pos="0">
                <a:srgbClr val="612147"/>
              </a:gs>
              <a:gs pos="100000">
                <a:srgbClr val="E1A7CA"/>
              </a:gs>
            </a:gsLst>
            <a:lin ang="0" scaled="1"/>
          </a:gradFill>
          <a:ln w="9525">
            <a:noFill/>
            <a:miter lim="800000"/>
            <a:headEnd/>
            <a:tailEnd/>
          </a:ln>
          <a:effectLst/>
        </p:spPr>
        <p:txBody>
          <a:bodyPr/>
          <a:lstStyle/>
          <a:p>
            <a:pPr>
              <a:spcBef>
                <a:spcPct val="50000"/>
              </a:spcBef>
            </a:pPr>
            <a:endParaRPr lang="de-DE" sz="1800"/>
          </a:p>
          <a:p>
            <a:pPr>
              <a:spcBef>
                <a:spcPct val="50000"/>
              </a:spcBef>
            </a:pPr>
            <a:endParaRPr lang="de-DE" sz="1400"/>
          </a:p>
          <a:p>
            <a:pPr>
              <a:spcBef>
                <a:spcPct val="50000"/>
              </a:spcBef>
            </a:pPr>
            <a:endParaRPr lang="de-DE" sz="1400"/>
          </a:p>
          <a:p>
            <a:pPr>
              <a:spcBef>
                <a:spcPct val="50000"/>
              </a:spcBef>
            </a:pPr>
            <a:endParaRPr lang="de-DE" sz="1400"/>
          </a:p>
        </p:txBody>
      </p:sp>
      <p:pic>
        <p:nvPicPr>
          <p:cNvPr id="5" name="Picture 5" descr="Kopie von Kirchenlogo_mit_Titel"/>
          <p:cNvPicPr>
            <a:picLocks noChangeAspect="1" noChangeArrowheads="1"/>
          </p:cNvPicPr>
          <p:nvPr/>
        </p:nvPicPr>
        <p:blipFill>
          <a:blip r:embed="rId2" cstate="print"/>
          <a:srcRect/>
          <a:stretch>
            <a:fillRect/>
          </a:stretch>
        </p:blipFill>
        <p:spPr bwMode="auto">
          <a:xfrm>
            <a:off x="4716463" y="219075"/>
            <a:ext cx="4176712" cy="2922588"/>
          </a:xfrm>
          <a:prstGeom prst="rect">
            <a:avLst/>
          </a:prstGeom>
          <a:noFill/>
          <a:ln w="9525">
            <a:noFill/>
            <a:miter lim="800000"/>
            <a:headEnd/>
            <a:tailEnd/>
          </a:ln>
        </p:spPr>
      </p:pic>
      <p:sp>
        <p:nvSpPr>
          <p:cNvPr id="6" name="Text Box 6"/>
          <p:cNvSpPr txBox="1">
            <a:spLocks noChangeArrowheads="1"/>
          </p:cNvSpPr>
          <p:nvPr/>
        </p:nvSpPr>
        <p:spPr bwMode="auto">
          <a:xfrm>
            <a:off x="0" y="6678613"/>
            <a:ext cx="9144000" cy="179387"/>
          </a:xfrm>
          <a:prstGeom prst="rect">
            <a:avLst/>
          </a:prstGeom>
          <a:gradFill rotWithShape="1">
            <a:gsLst>
              <a:gs pos="0">
                <a:srgbClr val="E1A7CA"/>
              </a:gs>
              <a:gs pos="100000">
                <a:srgbClr val="612147"/>
              </a:gs>
            </a:gsLst>
            <a:lin ang="0" scaled="1"/>
          </a:gradFill>
          <a:ln w="9525">
            <a:noFill/>
            <a:miter lim="800000"/>
            <a:headEnd/>
            <a:tailEnd/>
          </a:ln>
          <a:effectLst/>
        </p:spPr>
        <p:txBody>
          <a:bodyPr/>
          <a:lstStyle/>
          <a:p>
            <a:pPr>
              <a:spcBef>
                <a:spcPct val="50000"/>
              </a:spcBef>
            </a:pPr>
            <a:endParaRPr lang="de-DE" sz="1800"/>
          </a:p>
          <a:p>
            <a:pPr>
              <a:spcBef>
                <a:spcPct val="50000"/>
              </a:spcBef>
            </a:pPr>
            <a:endParaRPr lang="de-DE" sz="1400"/>
          </a:p>
          <a:p>
            <a:pPr>
              <a:spcBef>
                <a:spcPct val="50000"/>
              </a:spcBef>
            </a:pPr>
            <a:endParaRPr lang="de-DE" sz="1400"/>
          </a:p>
          <a:p>
            <a:pPr>
              <a:spcBef>
                <a:spcPct val="50000"/>
              </a:spcBef>
            </a:pPr>
            <a:endParaRPr lang="de-DE" sz="1400"/>
          </a:p>
        </p:txBody>
      </p:sp>
      <p:sp>
        <p:nvSpPr>
          <p:cNvPr id="38915" name="Rectangle 3"/>
          <p:cNvSpPr>
            <a:spLocks noGrp="1" noChangeArrowheads="1"/>
          </p:cNvSpPr>
          <p:nvPr>
            <p:ph type="ctrTitle"/>
          </p:nvPr>
        </p:nvSpPr>
        <p:spPr>
          <a:xfrm>
            <a:off x="685800" y="3038475"/>
            <a:ext cx="7772400" cy="1470025"/>
          </a:xfrm>
        </p:spPr>
        <p:txBody>
          <a:bodyPr/>
          <a:lstStyle>
            <a:lvl1pPr>
              <a:defRPr sz="3200"/>
            </a:lvl1pPr>
          </a:lstStyle>
          <a:p>
            <a:r>
              <a:rPr lang="de-DE"/>
              <a:t>Titelmasterformat durch Klicken bearbeiten</a:t>
            </a:r>
          </a:p>
        </p:txBody>
      </p:sp>
      <p:sp>
        <p:nvSpPr>
          <p:cNvPr id="38916" name="Rectangle 4"/>
          <p:cNvSpPr>
            <a:spLocks noGrp="1" noChangeArrowheads="1"/>
          </p:cNvSpPr>
          <p:nvPr>
            <p:ph type="subTitle" idx="1"/>
          </p:nvPr>
        </p:nvSpPr>
        <p:spPr>
          <a:xfrm>
            <a:off x="1371600" y="4916488"/>
            <a:ext cx="6440488" cy="1392237"/>
          </a:xfrm>
        </p:spPr>
        <p:txBody>
          <a:bodyPr/>
          <a:lstStyle>
            <a:lvl1pPr marL="0" indent="0" algn="ctr">
              <a:buFontTx/>
              <a:buNone/>
              <a:defRPr/>
            </a:lvl1pPr>
          </a:lstStyle>
          <a:p>
            <a:r>
              <a:rPr lang="de-DE"/>
              <a:t>Formatvorlage des Untertitelmasters durch Klicken bearbeiten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sldNum" sz="quarter" idx="10"/>
          </p:nvPr>
        </p:nvSpPr>
        <p:spPr>
          <a:ln/>
        </p:spPr>
        <p:txBody>
          <a:bodyPr/>
          <a:lstStyle>
            <a:lvl1pPr>
              <a:defRPr/>
            </a:lvl1pPr>
          </a:lstStyle>
          <a:p>
            <a:fld id="{B976B30E-70C3-4FDF-9724-A439646C426F}" type="slidenum">
              <a:rPr lang="de-DE"/>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sldNum" sz="quarter" idx="10"/>
          </p:nvPr>
        </p:nvSpPr>
        <p:spPr>
          <a:ln/>
        </p:spPr>
        <p:txBody>
          <a:bodyPr/>
          <a:lstStyle>
            <a:lvl1pPr>
              <a:defRPr/>
            </a:lvl1pPr>
          </a:lstStyle>
          <a:p>
            <a:fld id="{B66D2A73-1A20-4F3A-B8E0-3E65CCD43AA8}" type="slidenum">
              <a:rPr lang="de-DE"/>
              <a:pPr/>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900113" y="1600200"/>
            <a:ext cx="3717925" cy="4708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770438" y="1600200"/>
            <a:ext cx="3717925" cy="4708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sldNum" sz="quarter" idx="10"/>
          </p:nvPr>
        </p:nvSpPr>
        <p:spPr>
          <a:ln/>
        </p:spPr>
        <p:txBody>
          <a:bodyPr/>
          <a:lstStyle>
            <a:lvl1pPr>
              <a:defRPr/>
            </a:lvl1pPr>
          </a:lstStyle>
          <a:p>
            <a:fld id="{9BF8A154-ED64-40E2-88DA-74DCC83E7F1E}" type="slidenum">
              <a:rPr lang="de-DE"/>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sldNum" sz="quarter" idx="10"/>
          </p:nvPr>
        </p:nvSpPr>
        <p:spPr>
          <a:ln/>
        </p:spPr>
        <p:txBody>
          <a:bodyPr/>
          <a:lstStyle>
            <a:lvl1pPr>
              <a:defRPr/>
            </a:lvl1pPr>
          </a:lstStyle>
          <a:p>
            <a:fld id="{E31AEBB9-2F6A-4C87-A8F1-EE43C75E669A}" type="slidenum">
              <a:rPr lang="de-DE"/>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sldNum" sz="quarter" idx="10"/>
          </p:nvPr>
        </p:nvSpPr>
        <p:spPr>
          <a:ln/>
        </p:spPr>
        <p:txBody>
          <a:bodyPr/>
          <a:lstStyle>
            <a:lvl1pPr>
              <a:defRPr/>
            </a:lvl1pPr>
          </a:lstStyle>
          <a:p>
            <a:fld id="{B4B74C54-1471-461A-A06D-654A5AE98C06}" type="slidenum">
              <a:rPr lang="de-DE"/>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fld id="{E5EE6D69-01AD-47F2-B090-F69BFBC2A777}" type="slidenum">
              <a:rPr lang="de-DE"/>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sldNum" sz="quarter" idx="10"/>
          </p:nvPr>
        </p:nvSpPr>
        <p:spPr>
          <a:ln/>
        </p:spPr>
        <p:txBody>
          <a:bodyPr/>
          <a:lstStyle>
            <a:lvl1pPr>
              <a:defRPr/>
            </a:lvl1pPr>
          </a:lstStyle>
          <a:p>
            <a:fld id="{6ED40E3D-9932-4FF8-92C2-8C749D6B7923}" type="slidenum">
              <a:rPr lang="de-DE"/>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sldNum" sz="quarter" idx="10"/>
          </p:nvPr>
        </p:nvSpPr>
        <p:spPr>
          <a:ln/>
        </p:spPr>
        <p:txBody>
          <a:bodyPr/>
          <a:lstStyle>
            <a:lvl1pPr>
              <a:defRPr/>
            </a:lvl1pPr>
          </a:lstStyle>
          <a:p>
            <a:fld id="{49CA0210-D330-42C3-89B5-96FB5C0A652F}" type="slidenum">
              <a:rPr lang="de-DE"/>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sldNum" sz="quarter" idx="10"/>
          </p:nvPr>
        </p:nvSpPr>
        <p:spPr>
          <a:ln/>
        </p:spPr>
        <p:txBody>
          <a:bodyPr/>
          <a:lstStyle>
            <a:lvl1pPr>
              <a:defRPr/>
            </a:lvl1pPr>
          </a:lstStyle>
          <a:p>
            <a:fld id="{8D880C0D-9FD6-4FE0-9236-020BAE1302AC}" type="slidenum">
              <a:rPr lang="de-DE"/>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32588" y="0"/>
            <a:ext cx="2160587" cy="63087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250825" y="0"/>
            <a:ext cx="6329363" cy="63087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sldNum" sz="quarter" idx="10"/>
          </p:nvPr>
        </p:nvSpPr>
        <p:spPr>
          <a:ln/>
        </p:spPr>
        <p:txBody>
          <a:bodyPr/>
          <a:lstStyle>
            <a:lvl1pPr>
              <a:defRPr/>
            </a:lvl1pPr>
          </a:lstStyle>
          <a:p>
            <a:fld id="{029CDAA5-4271-424B-801C-900285A1E77B}" type="slidenum">
              <a:rPr lang="de-DE"/>
              <a:pPr/>
              <a:t>‹Nr.›</a:t>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250825" y="0"/>
            <a:ext cx="8642350" cy="1125538"/>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900113" y="1600200"/>
            <a:ext cx="3717925" cy="47085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770438" y="1600200"/>
            <a:ext cx="3717925" cy="47085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sldNum" sz="quarter" idx="10"/>
          </p:nvPr>
        </p:nvSpPr>
        <p:spPr>
          <a:ln/>
        </p:spPr>
        <p:txBody>
          <a:bodyPr/>
          <a:lstStyle>
            <a:lvl1pPr>
              <a:defRPr/>
            </a:lvl1pPr>
          </a:lstStyle>
          <a:p>
            <a:fld id="{366A458F-3E33-4BE6-B892-615220D54D90}" type="slidenum">
              <a:rPr lang="de-DE"/>
              <a:pPr/>
              <a:t>‹Nr.›</a:t>
            </a:fld>
            <a:endParaRPr lang="de-D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250825" y="0"/>
            <a:ext cx="8642350" cy="1125538"/>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900113" y="1600200"/>
            <a:ext cx="3717925" cy="47085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770438" y="1600200"/>
            <a:ext cx="3717925" cy="2278063"/>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770438" y="4030663"/>
            <a:ext cx="3717925" cy="2278062"/>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sldNum" sz="quarter" idx="10"/>
          </p:nvPr>
        </p:nvSpPr>
        <p:spPr>
          <a:ln/>
        </p:spPr>
        <p:txBody>
          <a:bodyPr/>
          <a:lstStyle>
            <a:lvl1pPr>
              <a:defRPr/>
            </a:lvl1pPr>
          </a:lstStyle>
          <a:p>
            <a:fld id="{3A7A9406-BD3D-48E9-B63D-31B1EBAE6148}" type="slidenum">
              <a:rPr lang="de-DE"/>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xfrm>
            <a:off x="539750" y="0"/>
            <a:ext cx="8353425" cy="12684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p>
        </p:txBody>
      </p:sp>
      <p:sp>
        <p:nvSpPr>
          <p:cNvPr id="19459" name="Rectangle 3"/>
          <p:cNvSpPr>
            <a:spLocks noGrp="1" noChangeArrowheads="1"/>
          </p:cNvSpPr>
          <p:nvPr>
            <p:ph type="body" idx="1"/>
          </p:nvPr>
        </p:nvSpPr>
        <p:spPr bwMode="auto">
          <a:xfrm>
            <a:off x="539750" y="1484313"/>
            <a:ext cx="8353425" cy="48244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7892" name="Rectangle 4"/>
          <p:cNvSpPr>
            <a:spLocks noGrp="1" noChangeArrowheads="1"/>
          </p:cNvSpPr>
          <p:nvPr>
            <p:ph type="sldNum" sz="quarter" idx="4"/>
          </p:nvPr>
        </p:nvSpPr>
        <p:spPr bwMode="auto">
          <a:xfrm>
            <a:off x="8526463" y="6421438"/>
            <a:ext cx="582612" cy="2587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440044"/>
                </a:solidFill>
              </a:defRPr>
            </a:lvl1pPr>
          </a:lstStyle>
          <a:p>
            <a:fld id="{10E5629D-B219-4AAB-A189-ACA17090783C}" type="slidenum">
              <a:rPr lang="de-DE"/>
              <a:pPr/>
              <a:t>‹Nr.›</a:t>
            </a:fld>
            <a:endParaRPr lang="de-DE"/>
          </a:p>
        </p:txBody>
      </p:sp>
      <p:pic>
        <p:nvPicPr>
          <p:cNvPr id="19461" name="Picture 5" descr="Kopie von Kirchenlogo_mit_Titel"/>
          <p:cNvPicPr>
            <a:picLocks noChangeAspect="1" noChangeArrowheads="1"/>
          </p:cNvPicPr>
          <p:nvPr/>
        </p:nvPicPr>
        <p:blipFill>
          <a:blip r:embed="rId15" cstate="print"/>
          <a:srcRect/>
          <a:stretch>
            <a:fillRect/>
          </a:stretch>
        </p:blipFill>
        <p:spPr bwMode="auto">
          <a:xfrm>
            <a:off x="0" y="5827713"/>
            <a:ext cx="1331913" cy="933450"/>
          </a:xfrm>
          <a:prstGeom prst="rect">
            <a:avLst/>
          </a:prstGeom>
          <a:noFill/>
          <a:ln w="9525">
            <a:noFill/>
            <a:miter lim="800000"/>
            <a:headEnd/>
            <a:tailEnd/>
          </a:ln>
        </p:spPr>
      </p:pic>
      <p:sp>
        <p:nvSpPr>
          <p:cNvPr id="37894" name="Text Box 6"/>
          <p:cNvSpPr txBox="1">
            <a:spLocks noChangeArrowheads="1"/>
          </p:cNvSpPr>
          <p:nvPr/>
        </p:nvSpPr>
        <p:spPr bwMode="auto">
          <a:xfrm>
            <a:off x="0" y="6678613"/>
            <a:ext cx="9144000" cy="179387"/>
          </a:xfrm>
          <a:prstGeom prst="rect">
            <a:avLst/>
          </a:prstGeom>
          <a:gradFill rotWithShape="1">
            <a:gsLst>
              <a:gs pos="0">
                <a:srgbClr val="E1A7CA"/>
              </a:gs>
              <a:gs pos="100000">
                <a:srgbClr val="612147"/>
              </a:gs>
            </a:gsLst>
            <a:lin ang="0" scaled="1"/>
          </a:gradFill>
          <a:ln w="9525">
            <a:noFill/>
            <a:miter lim="800000"/>
            <a:headEnd/>
            <a:tailEnd/>
          </a:ln>
          <a:effectLst/>
        </p:spPr>
        <p:txBody>
          <a:bodyPr/>
          <a:lstStyle/>
          <a:p>
            <a:pPr>
              <a:spcBef>
                <a:spcPct val="50000"/>
              </a:spcBef>
            </a:pPr>
            <a:endParaRPr lang="de-DE" sz="1800"/>
          </a:p>
          <a:p>
            <a:pPr>
              <a:spcBef>
                <a:spcPct val="50000"/>
              </a:spcBef>
            </a:pPr>
            <a:endParaRPr lang="de-DE" sz="1400"/>
          </a:p>
          <a:p>
            <a:pPr>
              <a:spcBef>
                <a:spcPct val="50000"/>
              </a:spcBef>
            </a:pPr>
            <a:endParaRPr lang="de-DE" sz="1400"/>
          </a:p>
          <a:p>
            <a:pPr>
              <a:spcBef>
                <a:spcPct val="50000"/>
              </a:spcBef>
            </a:pPr>
            <a:endParaRPr lang="de-DE" sz="1400"/>
          </a:p>
        </p:txBody>
      </p:sp>
      <p:sp>
        <p:nvSpPr>
          <p:cNvPr id="19463" name="Line 7"/>
          <p:cNvSpPr>
            <a:spLocks noChangeShapeType="1"/>
          </p:cNvSpPr>
          <p:nvPr/>
        </p:nvSpPr>
        <p:spPr bwMode="auto">
          <a:xfrm>
            <a:off x="539750" y="1376363"/>
            <a:ext cx="8353425" cy="0"/>
          </a:xfrm>
          <a:prstGeom prst="line">
            <a:avLst/>
          </a:prstGeom>
          <a:noFill/>
          <a:ln w="9525">
            <a:solidFill>
              <a:srgbClr val="442147"/>
            </a:solidFill>
            <a:round/>
            <a:headEnd/>
            <a:tailEnd/>
          </a:ln>
          <a:effectLst/>
        </p:spPr>
        <p:txBody>
          <a:bodyPr/>
          <a:lstStyle/>
          <a:p>
            <a:endParaRPr lang="de-DE"/>
          </a:p>
        </p:txBody>
      </p:sp>
    </p:spTree>
  </p:cSld>
  <p:clrMap bg1="lt1" tx1="dk1" bg2="lt2" tx2="dk2" accent1="accent1" accent2="accent2" accent3="accent3" accent4="accent4" accent5="accent5" accent6="accent6" hlink="hlink" folHlink="folHlink"/>
  <p:sldLayoutIdLst>
    <p:sldLayoutId id="2147483716"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Lst>
  <p:hf hdr="0" ftr="0" dt="0"/>
  <p:txStyles>
    <p:titleStyle>
      <a:lvl1pPr algn="l" rtl="0" eaLnBrk="0" fontAlgn="base" hangingPunct="0">
        <a:spcBef>
          <a:spcPct val="0"/>
        </a:spcBef>
        <a:spcAft>
          <a:spcPct val="0"/>
        </a:spcAft>
        <a:defRPr sz="2800" b="1">
          <a:solidFill>
            <a:srgbClr val="612147"/>
          </a:solidFill>
          <a:latin typeface="+mj-lt"/>
          <a:ea typeface="+mj-ea"/>
          <a:cs typeface="+mj-cs"/>
        </a:defRPr>
      </a:lvl1pPr>
      <a:lvl2pPr algn="l" rtl="0" eaLnBrk="0" fontAlgn="base" hangingPunct="0">
        <a:spcBef>
          <a:spcPct val="0"/>
        </a:spcBef>
        <a:spcAft>
          <a:spcPct val="0"/>
        </a:spcAft>
        <a:defRPr sz="2800" b="1">
          <a:solidFill>
            <a:srgbClr val="612147"/>
          </a:solidFill>
          <a:latin typeface="Arial" charset="0"/>
        </a:defRPr>
      </a:lvl2pPr>
      <a:lvl3pPr algn="l" rtl="0" eaLnBrk="0" fontAlgn="base" hangingPunct="0">
        <a:spcBef>
          <a:spcPct val="0"/>
        </a:spcBef>
        <a:spcAft>
          <a:spcPct val="0"/>
        </a:spcAft>
        <a:defRPr sz="2800" b="1">
          <a:solidFill>
            <a:srgbClr val="612147"/>
          </a:solidFill>
          <a:latin typeface="Arial" charset="0"/>
        </a:defRPr>
      </a:lvl3pPr>
      <a:lvl4pPr algn="l" rtl="0" eaLnBrk="0" fontAlgn="base" hangingPunct="0">
        <a:spcBef>
          <a:spcPct val="0"/>
        </a:spcBef>
        <a:spcAft>
          <a:spcPct val="0"/>
        </a:spcAft>
        <a:defRPr sz="2800" b="1">
          <a:solidFill>
            <a:srgbClr val="612147"/>
          </a:solidFill>
          <a:latin typeface="Arial" charset="0"/>
        </a:defRPr>
      </a:lvl4pPr>
      <a:lvl5pPr algn="l" rtl="0" eaLnBrk="0" fontAlgn="base" hangingPunct="0">
        <a:spcBef>
          <a:spcPct val="0"/>
        </a:spcBef>
        <a:spcAft>
          <a:spcPct val="0"/>
        </a:spcAft>
        <a:defRPr sz="2800" b="1">
          <a:solidFill>
            <a:srgbClr val="612147"/>
          </a:solidFill>
          <a:latin typeface="Arial" charset="0"/>
        </a:defRPr>
      </a:lvl5pPr>
      <a:lvl6pPr marL="457200" algn="ctr" rtl="0" fontAlgn="base">
        <a:spcBef>
          <a:spcPct val="0"/>
        </a:spcBef>
        <a:spcAft>
          <a:spcPct val="0"/>
        </a:spcAft>
        <a:defRPr sz="2800" b="1">
          <a:solidFill>
            <a:srgbClr val="612147"/>
          </a:solidFill>
          <a:latin typeface="Arial" charset="0"/>
        </a:defRPr>
      </a:lvl6pPr>
      <a:lvl7pPr marL="914400" algn="ctr" rtl="0" fontAlgn="base">
        <a:spcBef>
          <a:spcPct val="0"/>
        </a:spcBef>
        <a:spcAft>
          <a:spcPct val="0"/>
        </a:spcAft>
        <a:defRPr sz="2800" b="1">
          <a:solidFill>
            <a:srgbClr val="612147"/>
          </a:solidFill>
          <a:latin typeface="Arial" charset="0"/>
        </a:defRPr>
      </a:lvl7pPr>
      <a:lvl8pPr marL="1371600" algn="ctr" rtl="0" fontAlgn="base">
        <a:spcBef>
          <a:spcPct val="0"/>
        </a:spcBef>
        <a:spcAft>
          <a:spcPct val="0"/>
        </a:spcAft>
        <a:defRPr sz="2800" b="1">
          <a:solidFill>
            <a:srgbClr val="612147"/>
          </a:solidFill>
          <a:latin typeface="Arial" charset="0"/>
        </a:defRPr>
      </a:lvl8pPr>
      <a:lvl9pPr marL="1828800" algn="ctr" rtl="0" fontAlgn="base">
        <a:spcBef>
          <a:spcPct val="0"/>
        </a:spcBef>
        <a:spcAft>
          <a:spcPct val="0"/>
        </a:spcAft>
        <a:defRPr sz="2800" b="1">
          <a:solidFill>
            <a:srgbClr val="612147"/>
          </a:solidFill>
          <a:latin typeface="Arial" charset="0"/>
        </a:defRPr>
      </a:lvl9pPr>
    </p:titleStyle>
    <p:bodyStyle>
      <a:lvl1pPr marL="342900" indent="-342900" algn="l" rtl="0" eaLnBrk="0" fontAlgn="base" hangingPunct="0">
        <a:spcBef>
          <a:spcPct val="20000"/>
        </a:spcBef>
        <a:spcAft>
          <a:spcPct val="0"/>
        </a:spcAft>
        <a:buChar char="•"/>
        <a:defRPr sz="2800">
          <a:solidFill>
            <a:srgbClr val="612147"/>
          </a:solidFill>
          <a:latin typeface="+mn-lt"/>
          <a:ea typeface="+mn-ea"/>
          <a:cs typeface="+mn-cs"/>
        </a:defRPr>
      </a:lvl1pPr>
      <a:lvl2pPr marL="742950" indent="-285750" algn="l" rtl="0" eaLnBrk="0" fontAlgn="base" hangingPunct="0">
        <a:spcBef>
          <a:spcPct val="20000"/>
        </a:spcBef>
        <a:spcAft>
          <a:spcPct val="0"/>
        </a:spcAft>
        <a:buSzPct val="80000"/>
        <a:buChar char="o"/>
        <a:defRPr sz="2800">
          <a:solidFill>
            <a:srgbClr val="612147"/>
          </a:solidFill>
          <a:latin typeface="+mn-lt"/>
        </a:defRPr>
      </a:lvl2pPr>
      <a:lvl3pPr marL="1143000" indent="-228600" algn="l" rtl="0" eaLnBrk="0" fontAlgn="base" hangingPunct="0">
        <a:spcBef>
          <a:spcPct val="20000"/>
        </a:spcBef>
        <a:spcAft>
          <a:spcPct val="0"/>
        </a:spcAft>
        <a:buSzPct val="70000"/>
        <a:buFont typeface="Wingdings" charset="2"/>
        <a:buChar char="t"/>
        <a:defRPr sz="2400">
          <a:solidFill>
            <a:srgbClr val="612147"/>
          </a:solidFill>
          <a:latin typeface="+mn-lt"/>
        </a:defRPr>
      </a:lvl3pPr>
      <a:lvl4pPr marL="1600200" indent="-228600" algn="l" rtl="0" eaLnBrk="0" fontAlgn="base" hangingPunct="0">
        <a:spcBef>
          <a:spcPct val="20000"/>
        </a:spcBef>
        <a:spcAft>
          <a:spcPct val="0"/>
        </a:spcAft>
        <a:buFont typeface="Wingdings" charset="2"/>
        <a:buChar char="§"/>
        <a:defRPr sz="2000">
          <a:solidFill>
            <a:srgbClr val="612147"/>
          </a:solidFill>
          <a:latin typeface="+mn-lt"/>
        </a:defRPr>
      </a:lvl4pPr>
      <a:lvl5pPr marL="2057400" indent="-228600" algn="l" rtl="0" eaLnBrk="0" fontAlgn="base" hangingPunct="0">
        <a:spcBef>
          <a:spcPct val="20000"/>
        </a:spcBef>
        <a:spcAft>
          <a:spcPct val="0"/>
        </a:spcAft>
        <a:buChar char="»"/>
        <a:defRPr sz="2000">
          <a:solidFill>
            <a:srgbClr val="612147"/>
          </a:solidFill>
          <a:latin typeface="+mn-lt"/>
        </a:defRPr>
      </a:lvl5pPr>
      <a:lvl6pPr marL="2514600" indent="-228600" algn="l" rtl="0" fontAlgn="base">
        <a:spcBef>
          <a:spcPct val="20000"/>
        </a:spcBef>
        <a:spcAft>
          <a:spcPct val="0"/>
        </a:spcAft>
        <a:buChar char="»"/>
        <a:defRPr sz="2000">
          <a:solidFill>
            <a:srgbClr val="612147"/>
          </a:solidFill>
          <a:latin typeface="+mn-lt"/>
        </a:defRPr>
      </a:lvl6pPr>
      <a:lvl7pPr marL="2971800" indent="-228600" algn="l" rtl="0" fontAlgn="base">
        <a:spcBef>
          <a:spcPct val="20000"/>
        </a:spcBef>
        <a:spcAft>
          <a:spcPct val="0"/>
        </a:spcAft>
        <a:buChar char="»"/>
        <a:defRPr sz="2000">
          <a:solidFill>
            <a:srgbClr val="612147"/>
          </a:solidFill>
          <a:latin typeface="+mn-lt"/>
        </a:defRPr>
      </a:lvl7pPr>
      <a:lvl8pPr marL="3429000" indent="-228600" algn="l" rtl="0" fontAlgn="base">
        <a:spcBef>
          <a:spcPct val="20000"/>
        </a:spcBef>
        <a:spcAft>
          <a:spcPct val="0"/>
        </a:spcAft>
        <a:buChar char="»"/>
        <a:defRPr sz="2000">
          <a:solidFill>
            <a:srgbClr val="612147"/>
          </a:solidFill>
          <a:latin typeface="+mn-lt"/>
        </a:defRPr>
      </a:lvl8pPr>
      <a:lvl9pPr marL="3886200" indent="-228600" algn="l" rtl="0" fontAlgn="base">
        <a:spcBef>
          <a:spcPct val="20000"/>
        </a:spcBef>
        <a:spcAft>
          <a:spcPct val="0"/>
        </a:spcAft>
        <a:buChar char="»"/>
        <a:defRPr sz="2000">
          <a:solidFill>
            <a:srgbClr val="612147"/>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p:txBody>
          <a:bodyPr/>
          <a:lstStyle/>
          <a:p>
            <a:pPr algn="ctr" eaLnBrk="1" hangingPunct="1"/>
            <a:r>
              <a:rPr lang="de-DE" sz="2800" dirty="0" smtClean="0"/>
              <a:t>Anvertrautes Vermögen</a:t>
            </a:r>
            <a:br>
              <a:rPr lang="de-DE" sz="2800" dirty="0" smtClean="0"/>
            </a:br>
            <a:r>
              <a:rPr lang="de-DE" sz="2800" dirty="0" smtClean="0"/>
              <a:t>Die evangelische Kirche und ihr Geld</a:t>
            </a:r>
          </a:p>
        </p:txBody>
      </p:sp>
      <p:sp>
        <p:nvSpPr>
          <p:cNvPr id="25603" name="Rectangle 3"/>
          <p:cNvSpPr>
            <a:spLocks noGrp="1" noChangeArrowheads="1"/>
          </p:cNvSpPr>
          <p:nvPr>
            <p:ph type="subTitle" idx="1"/>
          </p:nvPr>
        </p:nvSpPr>
        <p:spPr>
          <a:xfrm>
            <a:off x="539751" y="4868863"/>
            <a:ext cx="8352730" cy="1296441"/>
          </a:xfrm>
        </p:spPr>
        <p:txBody>
          <a:bodyPr/>
          <a:lstStyle/>
          <a:p>
            <a:endParaRPr lang="de-DE" sz="2400" dirty="0" smtClean="0"/>
          </a:p>
          <a:p>
            <a:r>
              <a:rPr lang="de-DE" sz="2400" dirty="0" smtClean="0"/>
              <a:t>Oberkirchenrätin Karin Kessel</a:t>
            </a:r>
          </a:p>
          <a:p>
            <a:pPr eaLnBrk="1" hangingPunct="1"/>
            <a:r>
              <a:rPr lang="de-DE" sz="2400" dirty="0" err="1" smtClean="0"/>
              <a:t>Essingen</a:t>
            </a:r>
            <a:r>
              <a:rPr lang="de-DE" sz="2400" dirty="0" smtClean="0"/>
              <a:t>, 23. August 2015</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                                 Gliederung</a:t>
            </a:r>
            <a:endParaRPr lang="de-DE" dirty="0"/>
          </a:p>
        </p:txBody>
      </p:sp>
      <p:sp>
        <p:nvSpPr>
          <p:cNvPr id="3" name="Inhaltsplatzhalter 2"/>
          <p:cNvSpPr>
            <a:spLocks noGrp="1"/>
          </p:cNvSpPr>
          <p:nvPr>
            <p:ph idx="1"/>
          </p:nvPr>
        </p:nvSpPr>
        <p:spPr/>
        <p:txBody>
          <a:bodyPr/>
          <a:lstStyle/>
          <a:p>
            <a:pPr marL="514350" indent="-514350">
              <a:buAutoNum type="arabicPeriod"/>
            </a:pPr>
            <a:r>
              <a:rPr lang="de-DE" b="1" dirty="0" smtClean="0"/>
              <a:t>Was versteht man eigentlich unter „Kirche“?</a:t>
            </a:r>
          </a:p>
          <a:p>
            <a:pPr marL="0" indent="0">
              <a:buNone/>
            </a:pPr>
            <a:r>
              <a:rPr lang="de-DE" b="1" dirty="0" smtClean="0"/>
              <a:t>2.  Die EKD und die Gliedkirchen </a:t>
            </a:r>
          </a:p>
          <a:p>
            <a:pPr marL="514350" indent="-514350">
              <a:buAutoNum type="arabicPeriod" startAt="3"/>
            </a:pPr>
            <a:r>
              <a:rPr lang="de-DE" b="1" dirty="0" smtClean="0"/>
              <a:t>Kirchensteuerentwicklung der Gliedkirchen </a:t>
            </a:r>
          </a:p>
          <a:p>
            <a:pPr marL="514350" indent="-514350">
              <a:buAutoNum type="arabicPeriod" startAt="3"/>
            </a:pPr>
            <a:r>
              <a:rPr lang="de-DE" b="1" dirty="0" smtClean="0"/>
              <a:t>Welche Einnahmen und Ausgaben haben die</a:t>
            </a:r>
          </a:p>
          <a:p>
            <a:pPr marL="0" indent="0">
              <a:buNone/>
            </a:pPr>
            <a:r>
              <a:rPr lang="de-DE" b="1" dirty="0"/>
              <a:t> </a:t>
            </a:r>
            <a:r>
              <a:rPr lang="de-DE" b="1" dirty="0" smtClean="0"/>
              <a:t>    Gliedkirchen?</a:t>
            </a:r>
          </a:p>
          <a:p>
            <a:pPr marL="514350" indent="-514350">
              <a:buAutoNum type="arabicPeriod" startAt="5"/>
            </a:pPr>
            <a:r>
              <a:rPr lang="de-DE" b="1" dirty="0" smtClean="0"/>
              <a:t>Was kommt von dem Kirchensteuer-</a:t>
            </a:r>
          </a:p>
          <a:p>
            <a:pPr marL="0" indent="0">
              <a:buNone/>
            </a:pPr>
            <a:r>
              <a:rPr lang="de-DE" b="1" dirty="0"/>
              <a:t> </a:t>
            </a:r>
            <a:r>
              <a:rPr lang="de-DE" b="1" dirty="0" smtClean="0"/>
              <a:t>    Pro-Kopf-Aufkommen in den Kirchen-</a:t>
            </a:r>
          </a:p>
          <a:p>
            <a:pPr marL="0" indent="0">
              <a:buNone/>
            </a:pPr>
            <a:r>
              <a:rPr lang="de-DE" b="1" dirty="0"/>
              <a:t> </a:t>
            </a:r>
            <a:r>
              <a:rPr lang="de-DE" b="1" dirty="0" smtClean="0"/>
              <a:t>    gemeinden an?</a:t>
            </a:r>
          </a:p>
          <a:p>
            <a:pPr marL="514350" indent="-514350">
              <a:buAutoNum type="arabicPeriod" startAt="6"/>
            </a:pPr>
            <a:r>
              <a:rPr lang="de-DE" b="1" dirty="0" smtClean="0"/>
              <a:t>Vermögenswerte</a:t>
            </a:r>
          </a:p>
          <a:p>
            <a:pPr marL="514350" indent="-514350">
              <a:buAutoNum type="arabicPeriod" startAt="6"/>
            </a:pPr>
            <a:r>
              <a:rPr lang="de-DE" b="1" dirty="0" smtClean="0"/>
              <a:t>Kontrollmechanismen </a:t>
            </a:r>
            <a:endParaRPr lang="de-DE" b="1"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2</a:t>
            </a:fld>
            <a:endParaRPr lang="de-DE"/>
          </a:p>
        </p:txBody>
      </p:sp>
    </p:spTree>
    <p:extLst>
      <p:ext uri="{BB962C8B-B14F-4D97-AF65-F5344CB8AC3E}">
        <p14:creationId xmlns:p14="http://schemas.microsoft.com/office/powerpoint/2010/main" val="31850387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1. Was versteht man eigentlich unter „Kirche“?</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3</a:t>
            </a:fld>
            <a:endParaRPr lang="de-DE"/>
          </a:p>
        </p:txBody>
      </p:sp>
      <p:pic>
        <p:nvPicPr>
          <p:cNvPr id="1026" name="Picture 2" descr="C:\Users\kk\Documents\Vorträge\Anvertrautes Vermögen Die ev. Kirche und ihr Geld\K u G 2.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49010" y="2053174"/>
            <a:ext cx="5934904" cy="3686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6393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1. Was versteht man eigentlich unter „Kirche“?</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4</a:t>
            </a:fld>
            <a:endParaRPr lang="de-DE"/>
          </a:p>
        </p:txBody>
      </p:sp>
      <p:pic>
        <p:nvPicPr>
          <p:cNvPr id="1026" name="Picture 2"/>
          <p:cNvPicPr>
            <a:picLocks noGrp="1" noChangeAspect="1" noChangeArrowheads="1"/>
          </p:cNvPicPr>
          <p:nvPr>
            <p:ph idx="1"/>
          </p:nvPr>
        </p:nvPicPr>
        <p:blipFill>
          <a:blip r:embed="rId2" cstate="print"/>
          <a:srcRect l="-35059" t="-11934"/>
          <a:stretch>
            <a:fillRect/>
          </a:stretch>
        </p:blipFill>
        <p:spPr bwMode="auto">
          <a:xfrm>
            <a:off x="1187624" y="1844824"/>
            <a:ext cx="6174878" cy="383820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1. Was versteht man eigentlich unter „Kirche“?</a:t>
            </a:r>
            <a:endParaRPr lang="de-DE" dirty="0"/>
          </a:p>
        </p:txBody>
      </p:sp>
      <p:sp>
        <p:nvSpPr>
          <p:cNvPr id="3" name="Inhaltsplatzhalter 2"/>
          <p:cNvSpPr>
            <a:spLocks noGrp="1"/>
          </p:cNvSpPr>
          <p:nvPr>
            <p:ph idx="1"/>
          </p:nvPr>
        </p:nvSpPr>
        <p:spPr/>
        <p:txBody>
          <a:bodyPr/>
          <a:lstStyle/>
          <a:p>
            <a:pPr marL="514350" indent="-514350">
              <a:buAutoNum type="arabicPeriod"/>
            </a:pPr>
            <a:r>
              <a:rPr lang="de-DE" dirty="0" smtClean="0"/>
              <a:t>Kirchliche Banken – z.B. KD-Bank, Evangelische Bank</a:t>
            </a:r>
          </a:p>
          <a:p>
            <a:pPr marL="0" indent="0">
              <a:buNone/>
            </a:pPr>
            <a:r>
              <a:rPr lang="de-DE" dirty="0" smtClean="0"/>
              <a:t>2.  Kirchliche Versorgungsanstalten – z. B. </a:t>
            </a:r>
          </a:p>
          <a:p>
            <a:pPr marL="0" indent="0">
              <a:buNone/>
            </a:pPr>
            <a:r>
              <a:rPr lang="de-DE" dirty="0"/>
              <a:t> </a:t>
            </a:r>
            <a:r>
              <a:rPr lang="de-DE" dirty="0" smtClean="0"/>
              <a:t>    Ev. Ruhegehaltskasse in Darmstadt, Ev. Zusatz-</a:t>
            </a:r>
          </a:p>
          <a:p>
            <a:pPr marL="0" indent="0">
              <a:buNone/>
            </a:pPr>
            <a:r>
              <a:rPr lang="de-DE" dirty="0"/>
              <a:t> </a:t>
            </a:r>
            <a:r>
              <a:rPr lang="de-DE" dirty="0" smtClean="0"/>
              <a:t>    </a:t>
            </a:r>
            <a:r>
              <a:rPr lang="de-DE" dirty="0" err="1" smtClean="0"/>
              <a:t>versorgungskasse</a:t>
            </a:r>
            <a:r>
              <a:rPr lang="de-DE" dirty="0" smtClean="0"/>
              <a:t> in Darmstadt, VERKA </a:t>
            </a:r>
          </a:p>
          <a:p>
            <a:pPr marL="0" indent="0">
              <a:buNone/>
            </a:pPr>
            <a:r>
              <a:rPr lang="de-DE" dirty="0"/>
              <a:t> </a:t>
            </a:r>
            <a:r>
              <a:rPr lang="de-DE" dirty="0" smtClean="0"/>
              <a:t>    Kirchliche Pensionskasse </a:t>
            </a:r>
            <a:r>
              <a:rPr lang="de-DE" dirty="0" err="1" smtClean="0"/>
              <a:t>VVaG</a:t>
            </a:r>
            <a:r>
              <a:rPr lang="de-DE" dirty="0" smtClean="0"/>
              <a:t> in Berlin</a:t>
            </a:r>
          </a:p>
          <a:p>
            <a:pPr marL="0" indent="0">
              <a:buNone/>
            </a:pPr>
            <a:r>
              <a:rPr lang="de-DE" dirty="0" smtClean="0"/>
              <a:t>3.  Freie Träger der Diakonie – z. B. Diakonissen</a:t>
            </a:r>
          </a:p>
          <a:p>
            <a:pPr marL="0" indent="0">
              <a:buNone/>
            </a:pPr>
            <a:r>
              <a:rPr lang="de-DE" dirty="0"/>
              <a:t> </a:t>
            </a:r>
            <a:r>
              <a:rPr lang="de-DE" dirty="0" smtClean="0"/>
              <a:t>    Speyer-Mannheim, Landesverein Innere Mission</a:t>
            </a:r>
          </a:p>
          <a:p>
            <a:pPr marL="0" indent="0">
              <a:buNone/>
            </a:pPr>
            <a:r>
              <a:rPr lang="de-DE" dirty="0" smtClean="0"/>
              <a:t>4.  Kirchbauvereine, Stiftungen   </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5</a:t>
            </a:fld>
            <a:endParaRPr lang="de-DE"/>
          </a:p>
        </p:txBody>
      </p:sp>
    </p:spTree>
    <p:extLst>
      <p:ext uri="{BB962C8B-B14F-4D97-AF65-F5344CB8AC3E}">
        <p14:creationId xmlns:p14="http://schemas.microsoft.com/office/powerpoint/2010/main" val="14010186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6</a:t>
            </a:fld>
            <a:endParaRPr lang="de-DE"/>
          </a:p>
        </p:txBody>
      </p:sp>
      <p:pic>
        <p:nvPicPr>
          <p:cNvPr id="1026" name="Picture 2" descr="C:\Users\kk\Pictures\Kirche und Geld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187" y="523875"/>
            <a:ext cx="8429625" cy="581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08167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                                 Gliederung</a:t>
            </a:r>
            <a:endParaRPr lang="de-DE" dirty="0"/>
          </a:p>
        </p:txBody>
      </p:sp>
      <p:sp>
        <p:nvSpPr>
          <p:cNvPr id="3" name="Inhaltsplatzhalter 2"/>
          <p:cNvSpPr>
            <a:spLocks noGrp="1"/>
          </p:cNvSpPr>
          <p:nvPr>
            <p:ph idx="1"/>
          </p:nvPr>
        </p:nvSpPr>
        <p:spPr/>
        <p:txBody>
          <a:bodyPr/>
          <a:lstStyle/>
          <a:p>
            <a:pPr marL="514350" indent="-514350">
              <a:buAutoNum type="arabicPeriod"/>
            </a:pPr>
            <a:r>
              <a:rPr lang="de-DE" b="1" dirty="0" smtClean="0"/>
              <a:t>Was versteht man eigentlich unter „Kirche“?</a:t>
            </a:r>
          </a:p>
          <a:p>
            <a:pPr marL="0" indent="0">
              <a:buNone/>
            </a:pPr>
            <a:r>
              <a:rPr lang="de-DE" b="1" dirty="0" smtClean="0"/>
              <a:t>2.  Die EKD und die Gliedkirchen </a:t>
            </a:r>
          </a:p>
          <a:p>
            <a:pPr marL="514350" indent="-514350">
              <a:buAutoNum type="arabicPeriod" startAt="3"/>
            </a:pPr>
            <a:r>
              <a:rPr lang="de-DE" b="1" dirty="0" smtClean="0"/>
              <a:t>Kirchensteuerentwicklung der Gliedkirchen </a:t>
            </a:r>
          </a:p>
          <a:p>
            <a:pPr marL="514350" indent="-514350">
              <a:buAutoNum type="arabicPeriod" startAt="3"/>
            </a:pPr>
            <a:r>
              <a:rPr lang="de-DE" b="1" dirty="0" smtClean="0"/>
              <a:t>Welche Einnahmen und Ausgaben haben die</a:t>
            </a:r>
          </a:p>
          <a:p>
            <a:pPr marL="0" indent="0">
              <a:buNone/>
            </a:pPr>
            <a:r>
              <a:rPr lang="de-DE" b="1" dirty="0"/>
              <a:t> </a:t>
            </a:r>
            <a:r>
              <a:rPr lang="de-DE" b="1" dirty="0" smtClean="0"/>
              <a:t>    Gliedkirchen?</a:t>
            </a:r>
          </a:p>
          <a:p>
            <a:pPr marL="514350" indent="-514350">
              <a:buAutoNum type="arabicPeriod" startAt="5"/>
            </a:pPr>
            <a:r>
              <a:rPr lang="de-DE" b="1" dirty="0" smtClean="0"/>
              <a:t>Was kommt von dem Kirchensteuer-</a:t>
            </a:r>
          </a:p>
          <a:p>
            <a:pPr marL="0" indent="0">
              <a:buNone/>
            </a:pPr>
            <a:r>
              <a:rPr lang="de-DE" b="1" dirty="0"/>
              <a:t> </a:t>
            </a:r>
            <a:r>
              <a:rPr lang="de-DE" b="1" dirty="0" smtClean="0"/>
              <a:t>    Pro-Kopf-Aufkommen in den Kirchen-</a:t>
            </a:r>
          </a:p>
          <a:p>
            <a:pPr marL="0" indent="0">
              <a:buNone/>
            </a:pPr>
            <a:r>
              <a:rPr lang="de-DE" b="1" dirty="0"/>
              <a:t> </a:t>
            </a:r>
            <a:r>
              <a:rPr lang="de-DE" b="1" dirty="0" smtClean="0"/>
              <a:t>    gemeinden an?</a:t>
            </a:r>
          </a:p>
          <a:p>
            <a:pPr marL="0" indent="0">
              <a:buNone/>
            </a:pPr>
            <a:r>
              <a:rPr lang="de-DE" b="1" dirty="0" smtClean="0"/>
              <a:t>6.  Kontrollmechanismen</a:t>
            </a:r>
            <a:endParaRPr lang="de-DE" b="1"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7</a:t>
            </a:fld>
            <a:endParaRPr lang="de-DE"/>
          </a:p>
        </p:txBody>
      </p:sp>
    </p:spTree>
    <p:extLst>
      <p:ext uri="{BB962C8B-B14F-4D97-AF65-F5344CB8AC3E}">
        <p14:creationId xmlns:p14="http://schemas.microsoft.com/office/powerpoint/2010/main" val="26441842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2. Die EKD und die Gliedkirchen</a:t>
            </a:r>
            <a:endParaRPr lang="de-DE" dirty="0"/>
          </a:p>
        </p:txBody>
      </p:sp>
      <p:sp>
        <p:nvSpPr>
          <p:cNvPr id="3" name="Inhaltsplatzhalter 2"/>
          <p:cNvSpPr>
            <a:spLocks noGrp="1"/>
          </p:cNvSpPr>
          <p:nvPr>
            <p:ph idx="1"/>
          </p:nvPr>
        </p:nvSpPr>
        <p:spPr/>
        <p:txBody>
          <a:bodyPr/>
          <a:lstStyle/>
          <a:p>
            <a:pPr marL="0" indent="0">
              <a:buNone/>
            </a:pPr>
            <a:r>
              <a:rPr lang="de-DE" dirty="0" smtClean="0"/>
              <a:t>Die verfasste Kirche ist die eigentliche </a:t>
            </a:r>
          </a:p>
          <a:p>
            <a:pPr marL="0" indent="0">
              <a:buNone/>
            </a:pPr>
            <a:r>
              <a:rPr lang="de-DE" dirty="0" smtClean="0"/>
              <a:t>Kirchenorganisation. </a:t>
            </a:r>
          </a:p>
          <a:p>
            <a:pPr marL="0" indent="0">
              <a:buNone/>
            </a:pPr>
            <a:r>
              <a:rPr lang="de-DE" dirty="0" smtClean="0"/>
              <a:t>Nach Art. 140 GG </a:t>
            </a:r>
            <a:r>
              <a:rPr lang="de-DE" dirty="0" err="1" smtClean="0"/>
              <a:t>i.V.m</a:t>
            </a:r>
            <a:r>
              <a:rPr lang="de-DE" dirty="0" smtClean="0"/>
              <a:t> Art. 137 WRV  wird den</a:t>
            </a:r>
          </a:p>
          <a:p>
            <a:pPr marL="0" indent="0">
              <a:buNone/>
            </a:pPr>
            <a:r>
              <a:rPr lang="de-DE" dirty="0" smtClean="0"/>
              <a:t>Religionsgesellschaften ein Selbstverwaltungs-</a:t>
            </a:r>
          </a:p>
          <a:p>
            <a:pPr marL="0" indent="0">
              <a:buNone/>
            </a:pPr>
            <a:r>
              <a:rPr lang="de-DE" dirty="0" smtClean="0"/>
              <a:t>recht zugestanden. Sie haben Körperschaftsstatus,</a:t>
            </a:r>
          </a:p>
          <a:p>
            <a:pPr marL="0" indent="0">
              <a:buNone/>
            </a:pPr>
            <a:r>
              <a:rPr lang="de-DE" dirty="0" smtClean="0"/>
              <a:t>d.h. Kirchen sind Körperschaften des öffentlichen</a:t>
            </a:r>
          </a:p>
          <a:p>
            <a:pPr marL="0" indent="0">
              <a:buNone/>
            </a:pPr>
            <a:r>
              <a:rPr lang="de-DE" dirty="0" smtClean="0"/>
              <a:t>Rechts. </a:t>
            </a:r>
          </a:p>
          <a:p>
            <a:pPr marL="0" indent="0">
              <a:buNone/>
            </a:pPr>
            <a:r>
              <a:rPr lang="de-DE" dirty="0" smtClean="0"/>
              <a:t>Die Rechtsform der Körperschaft des öffentlichen </a:t>
            </a:r>
          </a:p>
          <a:p>
            <a:pPr marL="0" indent="0">
              <a:buNone/>
            </a:pPr>
            <a:r>
              <a:rPr lang="de-DE" dirty="0" smtClean="0"/>
              <a:t>Rechts verleiht den Kirchen bestimmte Rechte.   </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8</a:t>
            </a:fld>
            <a:endParaRPr lang="de-DE"/>
          </a:p>
        </p:txBody>
      </p:sp>
    </p:spTree>
    <p:extLst>
      <p:ext uri="{BB962C8B-B14F-4D97-AF65-F5344CB8AC3E}">
        <p14:creationId xmlns:p14="http://schemas.microsoft.com/office/powerpoint/2010/main" val="42611475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2. Die EKD und die Gliedkirchen </a:t>
            </a:r>
            <a:endParaRPr lang="de-DE" dirty="0"/>
          </a:p>
        </p:txBody>
      </p:sp>
      <p:sp>
        <p:nvSpPr>
          <p:cNvPr id="3" name="Inhaltsplatzhalter 2"/>
          <p:cNvSpPr>
            <a:spLocks noGrp="1"/>
          </p:cNvSpPr>
          <p:nvPr>
            <p:ph idx="1"/>
          </p:nvPr>
        </p:nvSpPr>
        <p:spPr/>
        <p:txBody>
          <a:bodyPr/>
          <a:lstStyle/>
          <a:p>
            <a:pPr marL="0" indent="0">
              <a:buNone/>
            </a:pPr>
            <a:endParaRPr lang="de-DE" dirty="0" smtClean="0"/>
          </a:p>
          <a:p>
            <a:pPr marL="0" indent="0">
              <a:buNone/>
            </a:pPr>
            <a:r>
              <a:rPr lang="de-DE" dirty="0" smtClean="0"/>
              <a:t>Die Evangelische Kirche in Deutschland ist die </a:t>
            </a:r>
          </a:p>
          <a:p>
            <a:pPr marL="0" indent="0">
              <a:buNone/>
            </a:pPr>
            <a:r>
              <a:rPr lang="de-DE" dirty="0" smtClean="0"/>
              <a:t>Gemeinschaft ihrer lutherischen, reformierten und</a:t>
            </a:r>
          </a:p>
          <a:p>
            <a:pPr marL="0" indent="0">
              <a:buNone/>
            </a:pPr>
            <a:r>
              <a:rPr lang="de-DE" dirty="0" smtClean="0"/>
              <a:t>unierten Gliedkirchen.</a:t>
            </a:r>
          </a:p>
          <a:p>
            <a:pPr marL="0" indent="0">
              <a:buNone/>
            </a:pPr>
            <a:endParaRPr lang="de-DE" dirty="0" smtClean="0"/>
          </a:p>
          <a:p>
            <a:pPr marL="0" indent="0">
              <a:buNone/>
            </a:pPr>
            <a:r>
              <a:rPr lang="de-DE" dirty="0" smtClean="0"/>
              <a:t>Gegenwärtig bestehen 20 Gliedkirchen, die jeweils </a:t>
            </a:r>
          </a:p>
          <a:p>
            <a:pPr marL="0" indent="0">
              <a:buNone/>
            </a:pPr>
            <a:r>
              <a:rPr lang="de-DE" dirty="0" smtClean="0"/>
              <a:t>Körperschaftsstatus besitzen und sich im Rahmen</a:t>
            </a:r>
          </a:p>
          <a:p>
            <a:pPr marL="0" indent="0">
              <a:buNone/>
            </a:pPr>
            <a:r>
              <a:rPr lang="de-DE" dirty="0" smtClean="0"/>
              <a:t>ihrer jeweiligen Verfassungen selbstverwalten.</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9</a:t>
            </a:fld>
            <a:endParaRPr lang="de-DE"/>
          </a:p>
        </p:txBody>
      </p:sp>
    </p:spTree>
    <p:extLst>
      <p:ext uri="{BB962C8B-B14F-4D97-AF65-F5344CB8AC3E}">
        <p14:creationId xmlns:p14="http://schemas.microsoft.com/office/powerpoint/2010/main" val="13953597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2. Die EKD und die Gliedkirchen </a:t>
            </a:r>
            <a:endParaRPr lang="de-DE" dirty="0"/>
          </a:p>
        </p:txBody>
      </p:sp>
      <p:sp>
        <p:nvSpPr>
          <p:cNvPr id="3" name="Inhaltsplatzhalter 2"/>
          <p:cNvSpPr>
            <a:spLocks noGrp="1"/>
          </p:cNvSpPr>
          <p:nvPr>
            <p:ph idx="1"/>
          </p:nvPr>
        </p:nvSpPr>
        <p:spPr/>
        <p:txBody>
          <a:bodyPr/>
          <a:lstStyle/>
          <a:p>
            <a:pPr marL="0" indent="0">
              <a:buNone/>
            </a:pP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10</a:t>
            </a:fld>
            <a:endParaRPr lang="de-DE"/>
          </a:p>
        </p:txBody>
      </p:sp>
      <p:pic>
        <p:nvPicPr>
          <p:cNvPr id="1026" name="Picture 2" descr="C:\Users\kk\Documents\Vorträge\Anvertrautes Vermögen Die ev. Kirche und ihr Geld\EKD Gliedkirchen.PNG"/>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843808" y="1420670"/>
            <a:ext cx="3936058" cy="4754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49964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
            </a:r>
            <a:br>
              <a:rPr lang="de-DE" dirty="0" smtClean="0"/>
            </a:br>
            <a:r>
              <a:rPr lang="de-DE" dirty="0" smtClean="0"/>
              <a:t>2. Die EKD und die Gliedkirchen</a:t>
            </a:r>
            <a:br>
              <a:rPr lang="de-DE" dirty="0" smtClean="0"/>
            </a:br>
            <a:r>
              <a:rPr lang="de-DE" dirty="0"/>
              <a:t> </a:t>
            </a:r>
            <a:r>
              <a:rPr lang="de-DE" dirty="0" smtClean="0"/>
              <a:t>   </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11</a:t>
            </a:fld>
            <a:endParaRPr lang="de-DE"/>
          </a:p>
        </p:txBody>
      </p:sp>
      <p:pic>
        <p:nvPicPr>
          <p:cNvPr id="1026" name="Picture 2" descr="C:\Users\kesselk\Pictures\Mitglieder LK 200%.PNG"/>
          <p:cNvPicPr>
            <a:picLocks noGrp="1" noChangeAspect="1" noChangeArrowheads="1"/>
          </p:cNvPicPr>
          <p:nvPr>
            <p:ph idx="1"/>
          </p:nvPr>
        </p:nvPicPr>
        <p:blipFill>
          <a:blip r:embed="rId2" cstate="print"/>
          <a:srcRect/>
          <a:stretch>
            <a:fillRect/>
          </a:stretch>
        </p:blipFill>
        <p:spPr bwMode="auto">
          <a:xfrm>
            <a:off x="1706142" y="1834068"/>
            <a:ext cx="6020641" cy="4124901"/>
          </a:xfrm>
          <a:prstGeom prst="rect">
            <a:avLst/>
          </a:prstGeom>
          <a:noFill/>
        </p:spPr>
      </p:pic>
    </p:spTree>
    <p:extLst>
      <p:ext uri="{BB962C8B-B14F-4D97-AF65-F5344CB8AC3E}">
        <p14:creationId xmlns:p14="http://schemas.microsoft.com/office/powerpoint/2010/main" val="40313226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
            </a:r>
            <a:br>
              <a:rPr lang="de-DE" dirty="0" smtClean="0"/>
            </a:br>
            <a:r>
              <a:rPr lang="de-DE" dirty="0" smtClean="0"/>
              <a:t>2. Die EKD und die Gliedkirchen</a:t>
            </a:r>
            <a:br>
              <a:rPr lang="de-DE" dirty="0" smtClean="0"/>
            </a:br>
            <a:r>
              <a:rPr lang="de-DE" dirty="0"/>
              <a:t> </a:t>
            </a:r>
            <a:r>
              <a:rPr lang="de-DE" dirty="0" smtClean="0"/>
              <a:t>   </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12</a:t>
            </a:fld>
            <a:endParaRPr lang="de-DE"/>
          </a:p>
        </p:txBody>
      </p:sp>
      <p:pic>
        <p:nvPicPr>
          <p:cNvPr id="1026" name="Picture 2" descr="C:\Users\kesselk\Pictures\epd grafik Mitgliederentwicklung.PNG"/>
          <p:cNvPicPr>
            <a:picLocks noGrp="1" noChangeAspect="1" noChangeArrowheads="1"/>
          </p:cNvPicPr>
          <p:nvPr>
            <p:ph idx="1"/>
          </p:nvPr>
        </p:nvPicPr>
        <p:blipFill>
          <a:blip r:embed="rId2" cstate="print"/>
          <a:srcRect/>
          <a:stretch>
            <a:fillRect/>
          </a:stretch>
        </p:blipFill>
        <p:spPr bwMode="auto">
          <a:xfrm>
            <a:off x="1840734" y="1484313"/>
            <a:ext cx="5751457" cy="4824412"/>
          </a:xfrm>
          <a:prstGeom prst="rect">
            <a:avLst/>
          </a:prstGeom>
          <a:noFill/>
        </p:spPr>
      </p:pic>
    </p:spTree>
    <p:extLst>
      <p:ext uri="{BB962C8B-B14F-4D97-AF65-F5344CB8AC3E}">
        <p14:creationId xmlns:p14="http://schemas.microsoft.com/office/powerpoint/2010/main" val="36021573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2. Die EKD und die Gliedkirchen</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13</a:t>
            </a:fld>
            <a:endParaRPr lang="de-DE"/>
          </a:p>
        </p:txBody>
      </p:sp>
      <p:pic>
        <p:nvPicPr>
          <p:cNvPr id="1026" name="Picture 2" descr="C:\Users\kk\Documents\Vorträge\Anvertrautes Vermögen Die ev. Kirche und ihr Geld\Pfalz gezoomt.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915986" y="1819779"/>
            <a:ext cx="3600953" cy="4153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8490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2. Die EKD und die Gliedkirchen </a:t>
            </a:r>
            <a:endParaRPr lang="de-DE" dirty="0"/>
          </a:p>
        </p:txBody>
      </p:sp>
      <p:graphicFrame>
        <p:nvGraphicFramePr>
          <p:cNvPr id="5" name="Inhaltsplatzhalter 4"/>
          <p:cNvGraphicFramePr>
            <a:graphicFrameLocks noGrp="1"/>
          </p:cNvGraphicFramePr>
          <p:nvPr>
            <p:ph idx="1"/>
            <p:extLst>
              <p:ext uri="{D42A27DB-BD31-4B8C-83A1-F6EECF244321}">
                <p14:modId xmlns:p14="http://schemas.microsoft.com/office/powerpoint/2010/main" val="3611849370"/>
              </p:ext>
            </p:extLst>
          </p:nvPr>
        </p:nvGraphicFramePr>
        <p:xfrm>
          <a:off x="539750" y="1484313"/>
          <a:ext cx="8353425" cy="48244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liennummernplatzhalter 3"/>
          <p:cNvSpPr>
            <a:spLocks noGrp="1"/>
          </p:cNvSpPr>
          <p:nvPr>
            <p:ph type="sldNum" sz="quarter" idx="10"/>
          </p:nvPr>
        </p:nvSpPr>
        <p:spPr/>
        <p:txBody>
          <a:bodyPr/>
          <a:lstStyle/>
          <a:p>
            <a:fld id="{B976B30E-70C3-4FDF-9724-A439646C426F}" type="slidenum">
              <a:rPr lang="de-DE" smtClean="0"/>
              <a:pPr/>
              <a:t>14</a:t>
            </a:fld>
            <a:endParaRPr lang="de-DE"/>
          </a:p>
        </p:txBody>
      </p:sp>
    </p:spTree>
    <p:extLst>
      <p:ext uri="{BB962C8B-B14F-4D97-AF65-F5344CB8AC3E}">
        <p14:creationId xmlns:p14="http://schemas.microsoft.com/office/powerpoint/2010/main" val="38057388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0"/>
          </p:nvPr>
        </p:nvSpPr>
        <p:spPr/>
        <p:txBody>
          <a:bodyPr/>
          <a:lstStyle/>
          <a:p>
            <a:fld id="{E5EE6D69-01AD-47F2-B090-F69BFBC2A777}" type="slidenum">
              <a:rPr lang="de-DE" smtClean="0"/>
              <a:pPr/>
              <a:t>15</a:t>
            </a:fld>
            <a:endParaRPr lang="de-DE" dirty="0"/>
          </a:p>
        </p:txBody>
      </p:sp>
      <p:graphicFrame>
        <p:nvGraphicFramePr>
          <p:cNvPr id="8" name="Diagramm 7"/>
          <p:cNvGraphicFramePr>
            <a:graphicFrameLocks noGrp="1"/>
          </p:cNvGraphicFramePr>
          <p:nvPr/>
        </p:nvGraphicFramePr>
        <p:xfrm>
          <a:off x="3" y="980728"/>
          <a:ext cx="8969919" cy="5710584"/>
        </p:xfrm>
        <a:graphic>
          <a:graphicData uri="http://schemas.openxmlformats.org/drawingml/2006/chart">
            <c:chart xmlns:c="http://schemas.openxmlformats.org/drawingml/2006/chart" xmlns:r="http://schemas.openxmlformats.org/officeDocument/2006/relationships" r:id="rId2"/>
          </a:graphicData>
        </a:graphic>
      </p:graphicFrame>
      <p:sp>
        <p:nvSpPr>
          <p:cNvPr id="5" name="Titel 4"/>
          <p:cNvSpPr txBox="1">
            <a:spLocks/>
          </p:cNvSpPr>
          <p:nvPr/>
        </p:nvSpPr>
        <p:spPr>
          <a:xfrm>
            <a:off x="539753" y="2"/>
            <a:ext cx="8353425" cy="1268413"/>
          </a:xfrm>
          <a:prstGeom prst="rect">
            <a:avLst/>
          </a:prstGeom>
        </p:spPr>
        <p:txBody>
          <a:bodyPr anchor="ctr">
            <a:norm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de-DE" sz="2800" b="1" kern="0" dirty="0" smtClean="0">
                <a:solidFill>
                  <a:srgbClr val="612147"/>
                </a:solidFill>
                <a:latin typeface="+mj-lt"/>
                <a:ea typeface="+mj-ea"/>
                <a:cs typeface="+mj-cs"/>
              </a:rPr>
              <a:t>2. Die EKD und die Gliedkirchen </a:t>
            </a:r>
            <a:endParaRPr kumimoji="0" lang="de-DE" sz="2800" b="1" i="0" u="none" strike="noStrike" kern="0" cap="none" spc="0" normalizeH="0" baseline="0" noProof="0" dirty="0">
              <a:ln>
                <a:noFill/>
              </a:ln>
              <a:solidFill>
                <a:srgbClr val="612147"/>
              </a:solidFill>
              <a:effectLst/>
              <a:uLnTx/>
              <a:uFillTx/>
              <a:latin typeface="+mj-lt"/>
              <a:ea typeface="+mj-ea"/>
              <a:cs typeface="+mj-cs"/>
            </a:endParaRPr>
          </a:p>
        </p:txBody>
      </p:sp>
    </p:spTree>
    <p:extLst>
      <p:ext uri="{BB962C8B-B14F-4D97-AF65-F5344CB8AC3E}">
        <p14:creationId xmlns:p14="http://schemas.microsoft.com/office/powerpoint/2010/main" val="26209154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r>
              <a:rPr lang="de-DE" dirty="0" smtClean="0"/>
              <a:t>Zu 2. - Gemeindegliederentwicklung 2014 im Vergleich zu 1995 in Prozentangaben</a:t>
            </a:r>
            <a:endParaRPr lang="de-DE" dirty="0"/>
          </a:p>
        </p:txBody>
      </p:sp>
      <p:graphicFrame>
        <p:nvGraphicFramePr>
          <p:cNvPr id="7" name="Inhaltsplatzhalter 6"/>
          <p:cNvGraphicFramePr>
            <a:graphicFrameLocks noGrp="1"/>
          </p:cNvGraphicFramePr>
          <p:nvPr>
            <p:ph idx="1"/>
            <p:extLst>
              <p:ext uri="{D42A27DB-BD31-4B8C-83A1-F6EECF244321}">
                <p14:modId xmlns:p14="http://schemas.microsoft.com/office/powerpoint/2010/main" val="1191082213"/>
              </p:ext>
            </p:extLst>
          </p:nvPr>
        </p:nvGraphicFramePr>
        <p:xfrm>
          <a:off x="467544" y="16288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651777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                                 Gliederung</a:t>
            </a:r>
            <a:endParaRPr lang="de-DE" dirty="0"/>
          </a:p>
        </p:txBody>
      </p:sp>
      <p:sp>
        <p:nvSpPr>
          <p:cNvPr id="3" name="Inhaltsplatzhalter 2"/>
          <p:cNvSpPr>
            <a:spLocks noGrp="1"/>
          </p:cNvSpPr>
          <p:nvPr>
            <p:ph idx="1"/>
          </p:nvPr>
        </p:nvSpPr>
        <p:spPr/>
        <p:txBody>
          <a:bodyPr/>
          <a:lstStyle/>
          <a:p>
            <a:pPr marL="514350" indent="-514350">
              <a:buAutoNum type="arabicPeriod"/>
            </a:pPr>
            <a:r>
              <a:rPr lang="de-DE" b="1" dirty="0" smtClean="0"/>
              <a:t>Was versteht man eigentlich unter „Kirche“?</a:t>
            </a:r>
          </a:p>
          <a:p>
            <a:pPr marL="0" indent="0">
              <a:buNone/>
            </a:pPr>
            <a:r>
              <a:rPr lang="de-DE" b="1" dirty="0" smtClean="0"/>
              <a:t>2.  Die EKD und die Gliedkirchen </a:t>
            </a:r>
          </a:p>
          <a:p>
            <a:pPr marL="514350" indent="-514350">
              <a:buAutoNum type="arabicPeriod" startAt="3"/>
            </a:pPr>
            <a:r>
              <a:rPr lang="de-DE" b="1" dirty="0" smtClean="0"/>
              <a:t>Kirchensteuerentwicklung der Gliedkirchen </a:t>
            </a:r>
          </a:p>
          <a:p>
            <a:pPr marL="514350" indent="-514350">
              <a:buAutoNum type="arabicPeriod" startAt="3"/>
            </a:pPr>
            <a:r>
              <a:rPr lang="de-DE" b="1" dirty="0" smtClean="0"/>
              <a:t>Welche Einnahmen und Ausgaben haben die</a:t>
            </a:r>
          </a:p>
          <a:p>
            <a:pPr marL="0" indent="0">
              <a:buNone/>
            </a:pPr>
            <a:r>
              <a:rPr lang="de-DE" b="1" dirty="0"/>
              <a:t> </a:t>
            </a:r>
            <a:r>
              <a:rPr lang="de-DE" b="1" dirty="0" smtClean="0"/>
              <a:t>    Gliedkirchen?</a:t>
            </a:r>
          </a:p>
          <a:p>
            <a:pPr marL="514350" indent="-514350">
              <a:buAutoNum type="arabicPeriod" startAt="5"/>
            </a:pPr>
            <a:r>
              <a:rPr lang="de-DE" b="1" dirty="0" smtClean="0"/>
              <a:t>Was kommt von dem Kirchensteuer-</a:t>
            </a:r>
          </a:p>
          <a:p>
            <a:pPr marL="0" indent="0">
              <a:buNone/>
            </a:pPr>
            <a:r>
              <a:rPr lang="de-DE" b="1" dirty="0"/>
              <a:t> </a:t>
            </a:r>
            <a:r>
              <a:rPr lang="de-DE" b="1" dirty="0" smtClean="0"/>
              <a:t>    Pro-Kopf-Aufkommen in den Kirchen-</a:t>
            </a:r>
          </a:p>
          <a:p>
            <a:pPr marL="0" indent="0">
              <a:buNone/>
            </a:pPr>
            <a:r>
              <a:rPr lang="de-DE" b="1" dirty="0"/>
              <a:t> </a:t>
            </a:r>
            <a:r>
              <a:rPr lang="de-DE" b="1" dirty="0" smtClean="0"/>
              <a:t>    gemeinden an?</a:t>
            </a:r>
          </a:p>
          <a:p>
            <a:pPr marL="0" indent="0">
              <a:buNone/>
            </a:pPr>
            <a:r>
              <a:rPr lang="de-DE" b="1" dirty="0" smtClean="0"/>
              <a:t>6.  Kontrollmechanismen</a:t>
            </a:r>
            <a:endParaRPr lang="de-DE" b="1"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17</a:t>
            </a:fld>
            <a:endParaRPr lang="de-DE"/>
          </a:p>
        </p:txBody>
      </p:sp>
    </p:spTree>
    <p:extLst>
      <p:ext uri="{BB962C8B-B14F-4D97-AF65-F5344CB8AC3E}">
        <p14:creationId xmlns:p14="http://schemas.microsoft.com/office/powerpoint/2010/main" val="21469192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3. Kirchensteuerentwicklung der Gliedkirchen</a:t>
            </a:r>
            <a:endParaRPr lang="de-DE" dirty="0"/>
          </a:p>
        </p:txBody>
      </p:sp>
      <p:sp>
        <p:nvSpPr>
          <p:cNvPr id="3" name="Inhaltsplatzhalter 2"/>
          <p:cNvSpPr>
            <a:spLocks noGrp="1"/>
          </p:cNvSpPr>
          <p:nvPr>
            <p:ph idx="1"/>
          </p:nvPr>
        </p:nvSpPr>
        <p:spPr/>
        <p:txBody>
          <a:bodyPr/>
          <a:lstStyle/>
          <a:p>
            <a:pPr marL="0" indent="0">
              <a:buNone/>
            </a:pPr>
            <a:endParaRPr lang="de-DE" dirty="0" smtClean="0"/>
          </a:p>
          <a:p>
            <a:pPr marL="0" indent="0">
              <a:buNone/>
            </a:pPr>
            <a:r>
              <a:rPr lang="de-DE" dirty="0" smtClean="0"/>
              <a:t>Die Haupteinnahme der Gliedkirchen sind die</a:t>
            </a:r>
          </a:p>
          <a:p>
            <a:pPr marL="0" indent="0">
              <a:buNone/>
            </a:pPr>
            <a:r>
              <a:rPr lang="de-DE" dirty="0" smtClean="0"/>
              <a:t>Kirchensteuer auf Lohn- und Einkommensteuer, </a:t>
            </a:r>
          </a:p>
          <a:p>
            <a:pPr marL="0" indent="0">
              <a:buNone/>
            </a:pPr>
            <a:r>
              <a:rPr lang="de-DE" dirty="0" smtClean="0"/>
              <a:t>die i.d.R. direkt den Gliedkirchen als </a:t>
            </a:r>
          </a:p>
          <a:p>
            <a:pPr marL="0" indent="0">
              <a:buNone/>
            </a:pPr>
            <a:r>
              <a:rPr lang="de-DE" dirty="0" smtClean="0"/>
              <a:t>Landeskirchensteuer zu fließen.</a:t>
            </a:r>
          </a:p>
          <a:p>
            <a:pPr marL="0" indent="0">
              <a:buNone/>
            </a:pPr>
            <a:endParaRPr lang="de-DE" dirty="0"/>
          </a:p>
          <a:p>
            <a:pPr marL="0" indent="0">
              <a:buNone/>
            </a:pPr>
            <a:r>
              <a:rPr lang="de-DE" dirty="0" smtClean="0"/>
              <a:t>Die Kirchensteuerentwicklung hängt wesentlich mit</a:t>
            </a:r>
          </a:p>
          <a:p>
            <a:pPr marL="0" indent="0">
              <a:buNone/>
            </a:pPr>
            <a:r>
              <a:rPr lang="de-DE" dirty="0" smtClean="0"/>
              <a:t>der Gemeindegliederentwicklung zusammen.</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18</a:t>
            </a:fld>
            <a:endParaRPr lang="de-DE"/>
          </a:p>
        </p:txBody>
      </p:sp>
    </p:spTree>
    <p:extLst>
      <p:ext uri="{BB962C8B-B14F-4D97-AF65-F5344CB8AC3E}">
        <p14:creationId xmlns:p14="http://schemas.microsoft.com/office/powerpoint/2010/main" val="38589507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 3. Kirchensteuerentwicklung der Gliedkirchen</a:t>
            </a:r>
            <a:endParaRPr lang="de-DE" dirty="0"/>
          </a:p>
        </p:txBody>
      </p:sp>
      <p:sp>
        <p:nvSpPr>
          <p:cNvPr id="3" name="Inhaltsplatzhalter 2"/>
          <p:cNvSpPr>
            <a:spLocks noGrp="1"/>
          </p:cNvSpPr>
          <p:nvPr>
            <p:ph idx="1"/>
          </p:nvPr>
        </p:nvSpPr>
        <p:spPr/>
        <p:txBody>
          <a:bodyPr/>
          <a:lstStyle/>
          <a:p>
            <a:pPr marL="0" indent="0">
              <a:buNone/>
            </a:pPr>
            <a:r>
              <a:rPr lang="de-DE" dirty="0" smtClean="0"/>
              <a:t>Kirchenlohn- und Einkommensteuer  4.977,4 Mio. €</a:t>
            </a:r>
          </a:p>
          <a:p>
            <a:pPr marL="0" indent="0">
              <a:buNone/>
            </a:pPr>
            <a:endParaRPr lang="de-DE" dirty="0"/>
          </a:p>
          <a:p>
            <a:pPr marL="0" indent="0">
              <a:buNone/>
            </a:pPr>
            <a:r>
              <a:rPr lang="de-DE" dirty="0" smtClean="0"/>
              <a:t>Kirchensteuer auf Kapitalertragssteuer   71,2 Mio. €</a:t>
            </a:r>
          </a:p>
          <a:p>
            <a:pPr marL="0" indent="0">
              <a:buNone/>
            </a:pPr>
            <a:endParaRPr lang="de-DE" dirty="0"/>
          </a:p>
          <a:p>
            <a:pPr marL="0" indent="0">
              <a:buNone/>
            </a:pPr>
            <a:r>
              <a:rPr lang="de-DE" dirty="0" smtClean="0"/>
              <a:t>Sonstige Steuern (z.B. Zuschläge zur</a:t>
            </a:r>
          </a:p>
          <a:p>
            <a:pPr marL="0" indent="0">
              <a:buNone/>
            </a:pPr>
            <a:r>
              <a:rPr lang="de-DE" dirty="0" smtClean="0"/>
              <a:t>Grundsteuer) und Kirchgeld                    29,1 Mio. €</a:t>
            </a:r>
          </a:p>
          <a:p>
            <a:pPr marL="0" indent="0">
              <a:buNone/>
            </a:pPr>
            <a:r>
              <a:rPr lang="de-DE" dirty="0" smtClean="0"/>
              <a:t>--------------------------------------------------------------------</a:t>
            </a:r>
            <a:endParaRPr lang="de-DE" dirty="0"/>
          </a:p>
          <a:p>
            <a:pPr marL="0" indent="0">
              <a:buNone/>
            </a:pPr>
            <a:r>
              <a:rPr lang="de-DE" dirty="0" smtClean="0"/>
              <a:t>Kirchensteuereinnahmen insgesamt  5.077,8 Mio. €</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19</a:t>
            </a:fld>
            <a:endParaRPr lang="de-DE"/>
          </a:p>
        </p:txBody>
      </p:sp>
    </p:spTree>
    <p:extLst>
      <p:ext uri="{BB962C8B-B14F-4D97-AF65-F5344CB8AC3E}">
        <p14:creationId xmlns:p14="http://schemas.microsoft.com/office/powerpoint/2010/main" val="32306708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3. Kirchensteuerentwicklung der Gliedkirchen</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20</a:t>
            </a:fld>
            <a:endParaRPr lang="de-DE"/>
          </a:p>
        </p:txBody>
      </p:sp>
      <p:pic>
        <p:nvPicPr>
          <p:cNvPr id="1024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750" y="2442627"/>
            <a:ext cx="8353425" cy="29077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97578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560" y="2"/>
            <a:ext cx="8532440" cy="1268413"/>
          </a:xfrm>
        </p:spPr>
        <p:txBody>
          <a:bodyPr/>
          <a:lstStyle/>
          <a:p>
            <a:pPr defTabSz="180000">
              <a:tabLst>
                <a:tab pos="180000" algn="l"/>
              </a:tabLst>
            </a:pPr>
            <a:r>
              <a:rPr lang="de-DE" sz="2600" dirty="0" smtClean="0"/>
              <a:t>    zu 3. - Hochrechnung Kirchensteuerentwicklung </a:t>
            </a:r>
            <a:br>
              <a:rPr lang="de-DE" sz="2600" dirty="0" smtClean="0"/>
            </a:br>
            <a:r>
              <a:rPr lang="de-DE" sz="2600" dirty="0" smtClean="0"/>
              <a:t>		2014 bis 2020</a:t>
            </a:r>
            <a:br>
              <a:rPr lang="de-DE" sz="2600" dirty="0" smtClean="0"/>
            </a:br>
            <a:r>
              <a:rPr lang="de-DE" sz="2600" dirty="0" smtClean="0"/>
              <a:t>		2009 – 2013 Ergebnis Kirchensteueraufkommen</a:t>
            </a:r>
            <a:endParaRPr lang="de-DE" sz="2600"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21</a:t>
            </a:fld>
            <a:endParaRPr lang="de-DE" dirty="0"/>
          </a:p>
        </p:txBody>
      </p:sp>
      <p:graphicFrame>
        <p:nvGraphicFramePr>
          <p:cNvPr id="5" name="Inhaltsplatzhalter 4"/>
          <p:cNvGraphicFramePr>
            <a:graphicFrameLocks noGrp="1"/>
          </p:cNvGraphicFramePr>
          <p:nvPr>
            <p:ph idx="1"/>
          </p:nvPr>
        </p:nvGraphicFramePr>
        <p:xfrm>
          <a:off x="179512" y="980728"/>
          <a:ext cx="9145016" cy="5256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892928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749" y="0"/>
            <a:ext cx="8424739" cy="1412776"/>
          </a:xfrm>
        </p:spPr>
        <p:txBody>
          <a:bodyPr>
            <a:normAutofit/>
          </a:bodyPr>
          <a:lstStyle/>
          <a:p>
            <a:pPr algn="l" defTabSz="180000">
              <a:lnSpc>
                <a:spcPts val="2800"/>
              </a:lnSpc>
              <a:tabLst>
                <a:tab pos="180000" algn="l"/>
              </a:tabLst>
            </a:pPr>
            <a:r>
              <a:rPr lang="de-DE" sz="2400" dirty="0" smtClean="0">
                <a:latin typeface="+mn-lt"/>
              </a:rPr>
              <a:t>Zu 3. - Erkenntnisse zur Entwicklung des Kirchensteueraufkommens Pfalz gemessen am Verbraucherpreis-Index (VPI) 1995 bis 2013</a:t>
            </a:r>
            <a:endParaRPr lang="de-DE" sz="2400" dirty="0">
              <a:latin typeface="+mn-lt"/>
            </a:endParaRPr>
          </a:p>
        </p:txBody>
      </p:sp>
      <p:sp>
        <p:nvSpPr>
          <p:cNvPr id="4" name="Foliennummernplatzhalter 3"/>
          <p:cNvSpPr>
            <a:spLocks noGrp="1"/>
          </p:cNvSpPr>
          <p:nvPr>
            <p:ph type="sldNum" sz="quarter" idx="10"/>
          </p:nvPr>
        </p:nvSpPr>
        <p:spPr/>
        <p:txBody>
          <a:bodyPr/>
          <a:lstStyle/>
          <a:p>
            <a:fld id="{B976B30E-70C3-4FDF-9724-A439646C426F}" type="slidenum">
              <a:rPr lang="de-DE" smtClean="0"/>
              <a:pPr/>
              <a:t>22</a:t>
            </a:fld>
            <a:endParaRPr lang="de-DE" dirty="0"/>
          </a:p>
        </p:txBody>
      </p:sp>
      <p:graphicFrame>
        <p:nvGraphicFramePr>
          <p:cNvPr id="9" name="Inhaltsplatzhalter 8"/>
          <p:cNvGraphicFramePr>
            <a:graphicFrameLocks noGrp="1"/>
          </p:cNvGraphicFramePr>
          <p:nvPr>
            <p:ph idx="1"/>
          </p:nvPr>
        </p:nvGraphicFramePr>
        <p:xfrm>
          <a:off x="539753" y="1340768"/>
          <a:ext cx="8353425" cy="51125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519122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3. Kirchensteuerentwicklung der Gliedkirchen</a:t>
            </a:r>
            <a:endParaRPr lang="de-DE" dirty="0"/>
          </a:p>
        </p:txBody>
      </p:sp>
      <p:sp>
        <p:nvSpPr>
          <p:cNvPr id="3" name="Inhaltsplatzhalter 2"/>
          <p:cNvSpPr>
            <a:spLocks noGrp="1"/>
          </p:cNvSpPr>
          <p:nvPr>
            <p:ph idx="1"/>
          </p:nvPr>
        </p:nvSpPr>
        <p:spPr/>
        <p:txBody>
          <a:bodyPr/>
          <a:lstStyle/>
          <a:p>
            <a:pPr marL="0" indent="0">
              <a:buNone/>
            </a:pPr>
            <a:endParaRPr lang="de-DE" dirty="0" smtClean="0"/>
          </a:p>
          <a:p>
            <a:pPr marL="0" indent="0">
              <a:buNone/>
            </a:pPr>
            <a:r>
              <a:rPr lang="de-DE" dirty="0" smtClean="0"/>
              <a:t>Wir erkennen, dass die Kirchensteuerentwicklung </a:t>
            </a:r>
          </a:p>
          <a:p>
            <a:pPr marL="0" indent="0">
              <a:buNone/>
            </a:pPr>
            <a:r>
              <a:rPr lang="de-DE" dirty="0" smtClean="0"/>
              <a:t>mit der Kaufkraftentwicklung nicht Schritt hält.</a:t>
            </a:r>
          </a:p>
          <a:p>
            <a:pPr marL="0" indent="0">
              <a:buNone/>
            </a:pPr>
            <a:endParaRPr lang="de-DE" dirty="0" smtClean="0"/>
          </a:p>
          <a:p>
            <a:pPr marL="0" indent="0">
              <a:buNone/>
            </a:pPr>
            <a:r>
              <a:rPr lang="de-DE" dirty="0" smtClean="0"/>
              <a:t>In den letzten zwanzig Jahren haben wir mehr als</a:t>
            </a:r>
          </a:p>
          <a:p>
            <a:pPr marL="0" indent="0">
              <a:buNone/>
            </a:pPr>
            <a:r>
              <a:rPr lang="de-DE" dirty="0" smtClean="0"/>
              <a:t>20% an Kaufkraft verloren.</a:t>
            </a:r>
          </a:p>
          <a:p>
            <a:pPr marL="0" indent="0">
              <a:buNone/>
            </a:pPr>
            <a:endParaRPr lang="de-DE" dirty="0"/>
          </a:p>
          <a:p>
            <a:pPr marL="0" indent="0">
              <a:buNone/>
            </a:pP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23</a:t>
            </a:fld>
            <a:endParaRPr lang="de-DE" dirty="0"/>
          </a:p>
        </p:txBody>
      </p:sp>
    </p:spTree>
    <p:extLst>
      <p:ext uri="{BB962C8B-B14F-4D97-AF65-F5344CB8AC3E}">
        <p14:creationId xmlns:p14="http://schemas.microsoft.com/office/powerpoint/2010/main" val="25098665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Zu 3. - Kirchensteuerentwicklung </a:t>
            </a:r>
            <a:br>
              <a:rPr lang="de-DE" dirty="0" smtClean="0"/>
            </a:br>
            <a:r>
              <a:rPr lang="de-DE" dirty="0" smtClean="0"/>
              <a:t>1995 im Vergleich zu 2014 in Prozentangaben</a:t>
            </a:r>
            <a:endParaRPr lang="de-DE" dirty="0"/>
          </a:p>
        </p:txBody>
      </p:sp>
      <p:graphicFrame>
        <p:nvGraphicFramePr>
          <p:cNvPr id="5" name="Inhaltsplatzhalter 3"/>
          <p:cNvGraphicFramePr>
            <a:graphicFrameLocks noGrp="1"/>
          </p:cNvGraphicFramePr>
          <p:nvPr>
            <p:ph idx="1"/>
            <p:extLst>
              <p:ext uri="{D42A27DB-BD31-4B8C-83A1-F6EECF244321}">
                <p14:modId xmlns:p14="http://schemas.microsoft.com/office/powerpoint/2010/main" val="3622899474"/>
              </p:ext>
            </p:extLst>
          </p:nvPr>
        </p:nvGraphicFramePr>
        <p:xfrm>
          <a:off x="539750" y="1484313"/>
          <a:ext cx="8353425" cy="48244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285245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                                 Gliederung</a:t>
            </a:r>
            <a:endParaRPr lang="de-DE" dirty="0"/>
          </a:p>
        </p:txBody>
      </p:sp>
      <p:sp>
        <p:nvSpPr>
          <p:cNvPr id="3" name="Inhaltsplatzhalter 2"/>
          <p:cNvSpPr>
            <a:spLocks noGrp="1"/>
          </p:cNvSpPr>
          <p:nvPr>
            <p:ph idx="1"/>
          </p:nvPr>
        </p:nvSpPr>
        <p:spPr/>
        <p:txBody>
          <a:bodyPr/>
          <a:lstStyle/>
          <a:p>
            <a:pPr marL="514350" indent="-514350">
              <a:buAutoNum type="arabicPeriod"/>
            </a:pPr>
            <a:r>
              <a:rPr lang="de-DE" b="1" dirty="0" smtClean="0"/>
              <a:t>Was versteht man eigentlich unter „Kirche“?</a:t>
            </a:r>
          </a:p>
          <a:p>
            <a:pPr marL="0" indent="0">
              <a:buNone/>
            </a:pPr>
            <a:r>
              <a:rPr lang="de-DE" b="1" dirty="0" smtClean="0"/>
              <a:t>2.  Die EKD und die Gliedkirchen </a:t>
            </a:r>
          </a:p>
          <a:p>
            <a:pPr marL="514350" indent="-514350">
              <a:buAutoNum type="arabicPeriod" startAt="3"/>
            </a:pPr>
            <a:r>
              <a:rPr lang="de-DE" b="1" dirty="0" smtClean="0"/>
              <a:t>Kirchensteuerentwicklung der Gliedkirchen </a:t>
            </a:r>
          </a:p>
          <a:p>
            <a:pPr marL="514350" indent="-514350">
              <a:buAutoNum type="arabicPeriod" startAt="3"/>
            </a:pPr>
            <a:r>
              <a:rPr lang="de-DE" b="1" dirty="0" smtClean="0"/>
              <a:t>Welche Einnahmen und Ausgaben haben die</a:t>
            </a:r>
          </a:p>
          <a:p>
            <a:pPr marL="0" indent="0">
              <a:buNone/>
            </a:pPr>
            <a:r>
              <a:rPr lang="de-DE" b="1" dirty="0"/>
              <a:t> </a:t>
            </a:r>
            <a:r>
              <a:rPr lang="de-DE" b="1" dirty="0" smtClean="0"/>
              <a:t>    Gliedkirchen?</a:t>
            </a:r>
          </a:p>
          <a:p>
            <a:pPr marL="514350" indent="-514350">
              <a:buAutoNum type="arabicPeriod" startAt="5"/>
            </a:pPr>
            <a:r>
              <a:rPr lang="de-DE" b="1" dirty="0" smtClean="0"/>
              <a:t>Was kommt von dem Kirchensteuer-</a:t>
            </a:r>
          </a:p>
          <a:p>
            <a:pPr marL="0" indent="0">
              <a:buNone/>
            </a:pPr>
            <a:r>
              <a:rPr lang="de-DE" b="1" dirty="0"/>
              <a:t> </a:t>
            </a:r>
            <a:r>
              <a:rPr lang="de-DE" b="1" dirty="0" smtClean="0"/>
              <a:t>    Pro-Kopf-Aufkommen in den Kirchen-</a:t>
            </a:r>
          </a:p>
          <a:p>
            <a:pPr marL="0" indent="0">
              <a:buNone/>
            </a:pPr>
            <a:r>
              <a:rPr lang="de-DE" b="1" dirty="0"/>
              <a:t> </a:t>
            </a:r>
            <a:r>
              <a:rPr lang="de-DE" b="1" dirty="0" smtClean="0"/>
              <a:t>    gemeinden an?</a:t>
            </a:r>
          </a:p>
          <a:p>
            <a:pPr marL="0" indent="0">
              <a:buNone/>
            </a:pPr>
            <a:r>
              <a:rPr lang="de-DE" b="1" dirty="0" smtClean="0"/>
              <a:t>6.  Kontrollmechanismen</a:t>
            </a:r>
            <a:endParaRPr lang="de-DE" b="1"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25</a:t>
            </a:fld>
            <a:endParaRPr lang="de-DE"/>
          </a:p>
        </p:txBody>
      </p:sp>
    </p:spTree>
    <p:extLst>
      <p:ext uri="{BB962C8B-B14F-4D97-AF65-F5344CB8AC3E}">
        <p14:creationId xmlns:p14="http://schemas.microsoft.com/office/powerpoint/2010/main" val="14594084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4. Welche Einnahmen und Ausgaben haben die </a:t>
            </a:r>
            <a:br>
              <a:rPr lang="de-DE" dirty="0" smtClean="0"/>
            </a:br>
            <a:r>
              <a:rPr lang="de-DE" dirty="0"/>
              <a:t> </a:t>
            </a:r>
            <a:r>
              <a:rPr lang="de-DE" dirty="0" smtClean="0"/>
              <a:t>   Gliedkirchen?</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26</a:t>
            </a:fld>
            <a:endParaRPr lang="de-DE"/>
          </a:p>
        </p:txBody>
      </p:sp>
      <p:pic>
        <p:nvPicPr>
          <p:cNvPr id="4098" name="Picture 2" descr="C:\Users\kk\Documents\Vorträge\Anvertrautes Vermögen Die ev. Kirche und ihr Geld\Einnahmen 200%.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750" y="1618699"/>
            <a:ext cx="8353425" cy="4555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94999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4. Welche Einnahmen und Ausgaben haben die</a:t>
            </a:r>
            <a:br>
              <a:rPr lang="de-DE" dirty="0" smtClean="0"/>
            </a:br>
            <a:r>
              <a:rPr lang="de-DE" dirty="0"/>
              <a:t> </a:t>
            </a:r>
            <a:r>
              <a:rPr lang="de-DE" dirty="0" smtClean="0"/>
              <a:t>   Gliedkirchen?</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27</a:t>
            </a:fld>
            <a:endParaRPr lang="de-DE"/>
          </a:p>
        </p:txBody>
      </p:sp>
      <p:pic>
        <p:nvPicPr>
          <p:cNvPr id="6146" name="Picture 2" descr="C:\Users\kk\Documents\Vorträge\Anvertrautes Vermögen Die ev. Kirche und ihr Geld\Einnahmen Grafik 200%.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67383" y="1484313"/>
            <a:ext cx="7698159" cy="4824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2954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753" y="0"/>
            <a:ext cx="8353425" cy="1412776"/>
          </a:xfrm>
        </p:spPr>
        <p:txBody>
          <a:bodyPr/>
          <a:lstStyle/>
          <a:p>
            <a:r>
              <a:rPr lang="de-DE" dirty="0" smtClean="0"/>
              <a:t>4. Welche Einnahmen und Ausgaben haben die </a:t>
            </a:r>
            <a:br>
              <a:rPr lang="de-DE" dirty="0" smtClean="0"/>
            </a:br>
            <a:r>
              <a:rPr lang="de-DE" dirty="0"/>
              <a:t> </a:t>
            </a:r>
            <a:r>
              <a:rPr lang="de-DE" dirty="0" smtClean="0"/>
              <a:t>   Gliedkirchen?</a:t>
            </a:r>
            <a:br>
              <a:rPr lang="de-DE" dirty="0" smtClean="0"/>
            </a:br>
            <a:r>
              <a:rPr lang="de-DE" dirty="0"/>
              <a:t> </a:t>
            </a:r>
            <a:r>
              <a:rPr lang="de-DE" dirty="0" smtClean="0"/>
              <a:t>   Haushaltsvolumen – Pfalz        171,9 Mio. €</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28</a:t>
            </a:fld>
            <a:endParaRPr lang="de-DE" dirty="0"/>
          </a:p>
        </p:txBody>
      </p:sp>
      <p:graphicFrame>
        <p:nvGraphicFramePr>
          <p:cNvPr id="7" name="Chart 1"/>
          <p:cNvGraphicFramePr>
            <a:graphicFrameLocks/>
          </p:cNvGraphicFramePr>
          <p:nvPr/>
        </p:nvGraphicFramePr>
        <p:xfrm>
          <a:off x="1259632" y="1412776"/>
          <a:ext cx="7056032" cy="345598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elle 5"/>
          <p:cNvGraphicFramePr>
            <a:graphicFrameLocks noGrp="1"/>
          </p:cNvGraphicFramePr>
          <p:nvPr/>
        </p:nvGraphicFramePr>
        <p:xfrm>
          <a:off x="2843808" y="4725144"/>
          <a:ext cx="4392488" cy="1800200"/>
        </p:xfrm>
        <a:graphic>
          <a:graphicData uri="http://schemas.openxmlformats.org/drawingml/2006/table">
            <a:tbl>
              <a:tblPr/>
              <a:tblGrid>
                <a:gridCol w="2603918"/>
                <a:gridCol w="815684"/>
                <a:gridCol w="972886"/>
              </a:tblGrid>
              <a:tr h="225025">
                <a:tc>
                  <a:txBody>
                    <a:bodyPr/>
                    <a:lstStyle/>
                    <a:p>
                      <a:pPr algn="l" fontAlgn="ctr"/>
                      <a:r>
                        <a:rPr lang="de-DE" sz="1100" b="1" i="0" u="none" strike="noStrike" dirty="0">
                          <a:latin typeface="Arial"/>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de-DE" sz="1100" b="1" i="0" u="none" strike="noStrike" dirty="0">
                          <a:latin typeface="Arial"/>
                        </a:rPr>
                        <a:t>€</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de-DE" sz="1100" b="1" i="0" u="none" strike="noStrike" dirty="0" smtClean="0">
                          <a:latin typeface="Arial"/>
                        </a:rPr>
                        <a:t> v</a:t>
                      </a:r>
                      <a:r>
                        <a:rPr lang="de-DE" sz="1100" b="1" i="0" u="none" strike="noStrike" dirty="0">
                          <a:latin typeface="Arial"/>
                        </a:rPr>
                        <a:t>. H.</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25025">
                <a:tc>
                  <a:txBody>
                    <a:bodyPr/>
                    <a:lstStyle/>
                    <a:p>
                      <a:pPr algn="l" fontAlgn="ctr"/>
                      <a:r>
                        <a:rPr lang="de-DE" sz="1100" b="1" i="0" u="none" strike="noStrike" dirty="0">
                          <a:latin typeface="Arial"/>
                        </a:rPr>
                        <a:t>Kirchensteuer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110.028.500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64,01%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25025">
                <a:tc>
                  <a:txBody>
                    <a:bodyPr/>
                    <a:lstStyle/>
                    <a:p>
                      <a:pPr algn="l" fontAlgn="ctr"/>
                      <a:r>
                        <a:rPr lang="de-DE" sz="1100" b="1" i="0" u="none" strike="noStrike">
                          <a:latin typeface="Arial"/>
                        </a:rPr>
                        <a:t>Zuschüsse und Ersatzleistungen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18.810.400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10,94%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25025">
                <a:tc>
                  <a:txBody>
                    <a:bodyPr/>
                    <a:lstStyle/>
                    <a:p>
                      <a:pPr algn="l" fontAlgn="ctr"/>
                      <a:r>
                        <a:rPr lang="de-DE" sz="1100" b="1" i="0" u="none" strike="noStrike">
                          <a:latin typeface="Arial"/>
                        </a:rPr>
                        <a:t>Staatsleistungen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10.455.400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6,08%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25025">
                <a:tc>
                  <a:txBody>
                    <a:bodyPr/>
                    <a:lstStyle/>
                    <a:p>
                      <a:pPr algn="l" fontAlgn="ctr"/>
                      <a:r>
                        <a:rPr lang="de-DE" sz="1100" b="1" i="0" u="none" strike="noStrike" dirty="0">
                          <a:latin typeface="Arial"/>
                        </a:rPr>
                        <a:t>Erträge aus Vermögen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2.348.000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1,37%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25025">
                <a:tc>
                  <a:txBody>
                    <a:bodyPr/>
                    <a:lstStyle/>
                    <a:p>
                      <a:pPr algn="l" fontAlgn="ctr"/>
                      <a:r>
                        <a:rPr lang="de-DE" sz="1100" b="1" i="0" u="none" strike="noStrike">
                          <a:latin typeface="Arial"/>
                        </a:rPr>
                        <a:t>Versorgungsleistungen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14.812.900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8,62%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25025">
                <a:tc>
                  <a:txBody>
                    <a:bodyPr/>
                    <a:lstStyle/>
                    <a:p>
                      <a:pPr algn="l" fontAlgn="ctr"/>
                      <a:r>
                        <a:rPr lang="de-DE" sz="1100" b="1" i="0" u="none" strike="noStrike">
                          <a:latin typeface="Arial"/>
                        </a:rPr>
                        <a:t>Sonstige Einnahmen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3.544.700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2,06%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25025">
                <a:tc>
                  <a:txBody>
                    <a:bodyPr/>
                    <a:lstStyle/>
                    <a:p>
                      <a:pPr algn="l" fontAlgn="ctr"/>
                      <a:r>
                        <a:rPr lang="de-DE" sz="1100" b="1" i="0" u="none" strike="noStrike" dirty="0">
                          <a:latin typeface="Arial"/>
                        </a:rPr>
                        <a:t>Rücklagenentnahmen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11.888.400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6,92%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16489740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4. Welche Einnahmen und Ausgaben haben die</a:t>
            </a:r>
            <a:br>
              <a:rPr lang="de-DE" dirty="0" smtClean="0"/>
            </a:br>
            <a:r>
              <a:rPr lang="de-DE" dirty="0"/>
              <a:t> </a:t>
            </a:r>
            <a:r>
              <a:rPr lang="de-DE" dirty="0" smtClean="0"/>
              <a:t>   Gliedkirchen?</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29</a:t>
            </a:fld>
            <a:endParaRPr lang="de-DE"/>
          </a:p>
        </p:txBody>
      </p:sp>
      <p:pic>
        <p:nvPicPr>
          <p:cNvPr id="7170" name="Picture 2" descr="C:\Users\kk\Documents\Vorträge\Anvertrautes Vermögen Die ev. Kirche und ihr Geld\Begrich Zitat.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220564" y="1819779"/>
            <a:ext cx="4991797" cy="4153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90243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4. Welche Einnahmen und Ausgaben haben die</a:t>
            </a:r>
            <a:br>
              <a:rPr lang="de-DE" dirty="0" smtClean="0"/>
            </a:br>
            <a:r>
              <a:rPr lang="de-DE" dirty="0"/>
              <a:t> </a:t>
            </a:r>
            <a:r>
              <a:rPr lang="de-DE" dirty="0" smtClean="0"/>
              <a:t>   Gliedkirchen? </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30</a:t>
            </a:fld>
            <a:endParaRPr lang="de-DE"/>
          </a:p>
        </p:txBody>
      </p:sp>
      <p:pic>
        <p:nvPicPr>
          <p:cNvPr id="8194" name="Picture 2" descr="C:\Users\kk\Documents\Vorträge\Anvertrautes Vermögen Die ev. Kirche und ihr Geld\Ausgaben Zahlen 150%.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33368" y="1484313"/>
            <a:ext cx="5966189" cy="4824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34398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4. Welche Einnahmen und ausgaben haben die</a:t>
            </a:r>
            <a:br>
              <a:rPr lang="de-DE" dirty="0" smtClean="0"/>
            </a:br>
            <a:r>
              <a:rPr lang="de-DE" dirty="0"/>
              <a:t> </a:t>
            </a:r>
            <a:r>
              <a:rPr lang="de-DE" dirty="0" smtClean="0"/>
              <a:t>   Gliedkirchen? </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31</a:t>
            </a:fld>
            <a:endParaRPr lang="de-DE"/>
          </a:p>
        </p:txBody>
      </p:sp>
      <p:pic>
        <p:nvPicPr>
          <p:cNvPr id="512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62177" y="1484313"/>
            <a:ext cx="7708571" cy="4824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06153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4. Welche Einnahmen und Ausgaben haben die</a:t>
            </a:r>
            <a:br>
              <a:rPr lang="de-DE" dirty="0" smtClean="0"/>
            </a:br>
            <a:r>
              <a:rPr lang="de-DE" dirty="0"/>
              <a:t> </a:t>
            </a:r>
            <a:r>
              <a:rPr lang="de-DE" dirty="0" smtClean="0"/>
              <a:t>   Gliedkirchen?</a:t>
            </a:r>
            <a:br>
              <a:rPr lang="de-DE" dirty="0" smtClean="0"/>
            </a:br>
            <a:r>
              <a:rPr lang="de-DE" dirty="0"/>
              <a:t> </a:t>
            </a:r>
            <a:r>
              <a:rPr lang="de-DE" dirty="0" smtClean="0"/>
              <a:t>   Haushaltsvolumen – Pfalz         171,9 Mio. €</a:t>
            </a:r>
            <a:endParaRPr lang="de-DE" dirty="0"/>
          </a:p>
        </p:txBody>
      </p:sp>
      <p:sp>
        <p:nvSpPr>
          <p:cNvPr id="3" name="Foliennummernplatzhalter 2"/>
          <p:cNvSpPr>
            <a:spLocks noGrp="1"/>
          </p:cNvSpPr>
          <p:nvPr>
            <p:ph type="sldNum" sz="quarter" idx="10"/>
          </p:nvPr>
        </p:nvSpPr>
        <p:spPr/>
        <p:txBody>
          <a:bodyPr/>
          <a:lstStyle/>
          <a:p>
            <a:fld id="{B4B74C54-1471-461A-A06D-654A5AE98C06}" type="slidenum">
              <a:rPr lang="de-DE" smtClean="0"/>
              <a:pPr/>
              <a:t>32</a:t>
            </a:fld>
            <a:endParaRPr lang="de-DE" dirty="0"/>
          </a:p>
        </p:txBody>
      </p:sp>
      <p:graphicFrame>
        <p:nvGraphicFramePr>
          <p:cNvPr id="4" name="Chart 2"/>
          <p:cNvGraphicFramePr>
            <a:graphicFrameLocks/>
          </p:cNvGraphicFramePr>
          <p:nvPr/>
        </p:nvGraphicFramePr>
        <p:xfrm>
          <a:off x="1259632" y="1412776"/>
          <a:ext cx="7056784" cy="360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Tabelle 7"/>
          <p:cNvGraphicFramePr>
            <a:graphicFrameLocks noGrp="1"/>
          </p:cNvGraphicFramePr>
          <p:nvPr/>
        </p:nvGraphicFramePr>
        <p:xfrm>
          <a:off x="2483768" y="4824438"/>
          <a:ext cx="4548715" cy="1746626"/>
        </p:xfrm>
        <a:graphic>
          <a:graphicData uri="http://schemas.openxmlformats.org/drawingml/2006/table">
            <a:tbl>
              <a:tblPr/>
              <a:tblGrid>
                <a:gridCol w="2710156"/>
                <a:gridCol w="769985"/>
                <a:gridCol w="1068574"/>
              </a:tblGrid>
              <a:tr h="272965">
                <a:tc>
                  <a:txBody>
                    <a:bodyPr/>
                    <a:lstStyle/>
                    <a:p>
                      <a:pPr algn="l" fontAlgn="ctr"/>
                      <a:r>
                        <a:rPr lang="de-DE" sz="1100" b="1" i="0" u="none" strike="noStrike" dirty="0">
                          <a:latin typeface="Arial"/>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de-DE" sz="1100" b="1" i="0" u="none" strike="noStrike" dirty="0">
                          <a:latin typeface="Arial"/>
                        </a:rPr>
                        <a:t>€</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de-DE" sz="1100" b="1" i="0" u="none" strike="noStrike" dirty="0" smtClean="0">
                          <a:latin typeface="Arial"/>
                        </a:rPr>
                        <a:t>v</a:t>
                      </a:r>
                      <a:r>
                        <a:rPr lang="de-DE" sz="1100" b="1" i="0" u="none" strike="noStrike" dirty="0">
                          <a:latin typeface="Arial"/>
                        </a:rPr>
                        <a:t>. H.</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21013">
                <a:tc>
                  <a:txBody>
                    <a:bodyPr/>
                    <a:lstStyle/>
                    <a:p>
                      <a:pPr algn="l" fontAlgn="ctr"/>
                      <a:r>
                        <a:rPr lang="de-DE" sz="1100" b="1" i="0" u="none" strike="noStrike" dirty="0">
                          <a:latin typeface="Arial"/>
                        </a:rPr>
                        <a:t>Personalausgaben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93.649.500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54,48%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21969">
                <a:tc>
                  <a:txBody>
                    <a:bodyPr/>
                    <a:lstStyle/>
                    <a:p>
                      <a:pPr algn="l" fontAlgn="ctr"/>
                      <a:r>
                        <a:rPr lang="de-DE" sz="1100" b="1" i="0" u="none" strike="noStrike" dirty="0">
                          <a:latin typeface="Arial"/>
                        </a:rPr>
                        <a:t>Finanzausgleich </a:t>
                      </a:r>
                      <a:r>
                        <a:rPr lang="de-DE" sz="1100" b="1" i="0" u="none" strike="noStrike" dirty="0" smtClean="0">
                          <a:latin typeface="Arial"/>
                        </a:rPr>
                        <a:t>Kirchengemeinden (ohne</a:t>
                      </a:r>
                      <a:r>
                        <a:rPr lang="de-DE" sz="1100" b="1" i="0" u="none" strike="noStrike" baseline="0" dirty="0" smtClean="0">
                          <a:latin typeface="Arial"/>
                        </a:rPr>
                        <a:t> Personalausgaben)</a:t>
                      </a:r>
                      <a:endParaRPr lang="de-DE" sz="1100" b="1" i="0" u="none" strike="noStrike" dirty="0">
                        <a:latin typeface="Aria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42.057.700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24,47%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21013">
                <a:tc>
                  <a:txBody>
                    <a:bodyPr/>
                    <a:lstStyle/>
                    <a:p>
                      <a:pPr algn="l" fontAlgn="ctr"/>
                      <a:r>
                        <a:rPr lang="de-DE" sz="1100" b="1" i="0" u="none" strike="noStrike" dirty="0">
                          <a:latin typeface="Arial"/>
                        </a:rPr>
                        <a:t>Zuweisungen und Zuschüsse an Dritte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10.605.900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6,17%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21013">
                <a:tc>
                  <a:txBody>
                    <a:bodyPr/>
                    <a:lstStyle/>
                    <a:p>
                      <a:pPr algn="l" fontAlgn="ctr"/>
                      <a:r>
                        <a:rPr lang="de-DE" sz="1100" b="1" i="0" u="none" strike="noStrike">
                          <a:latin typeface="Arial"/>
                        </a:rPr>
                        <a:t>Sachausgaben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9.086.300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5,29%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21013">
                <a:tc>
                  <a:txBody>
                    <a:bodyPr/>
                    <a:lstStyle/>
                    <a:p>
                      <a:pPr algn="l" fontAlgn="ctr"/>
                      <a:r>
                        <a:rPr lang="de-DE" sz="1100" b="1" i="0" u="none" strike="noStrike">
                          <a:latin typeface="Arial"/>
                        </a:rPr>
                        <a:t>Sonstige Ausgaben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8.072.500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4,70%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77200">
                <a:tc>
                  <a:txBody>
                    <a:bodyPr/>
                    <a:lstStyle/>
                    <a:p>
                      <a:pPr algn="l" fontAlgn="ctr"/>
                      <a:r>
                        <a:rPr lang="de-DE" sz="1100" b="1" i="0" u="none" strike="noStrike">
                          <a:latin typeface="Arial"/>
                        </a:rPr>
                        <a:t>Rücklagenzuführungen/Schuldendienst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8.416.400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de-DE" sz="1100" b="1" i="0" u="none" strike="noStrike" dirty="0">
                          <a:latin typeface="Arial"/>
                        </a:rPr>
                        <a:t>4,90%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11510655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defTabSz="180000">
              <a:tabLst>
                <a:tab pos="180000" algn="l"/>
              </a:tabLst>
            </a:pPr>
            <a:r>
              <a:rPr lang="de-DE" dirty="0" smtClean="0"/>
              <a:t>4. Welche Einnahmen und Ausgaben haben die </a:t>
            </a:r>
            <a:br>
              <a:rPr lang="de-DE" dirty="0" smtClean="0"/>
            </a:br>
            <a:r>
              <a:rPr lang="de-DE" dirty="0"/>
              <a:t> </a:t>
            </a:r>
            <a:r>
              <a:rPr lang="de-DE" dirty="0" smtClean="0"/>
              <a:t>   Gliedkirchen?</a:t>
            </a:r>
            <a:br>
              <a:rPr lang="de-DE" dirty="0" smtClean="0"/>
            </a:br>
            <a:r>
              <a:rPr lang="de-DE" dirty="0"/>
              <a:t> </a:t>
            </a:r>
            <a:r>
              <a:rPr lang="de-DE" dirty="0" smtClean="0"/>
              <a:t>   Pfälzische Landeskirche</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33</a:t>
            </a:fld>
            <a:endParaRPr lang="de-DE" dirty="0"/>
          </a:p>
        </p:txBody>
      </p:sp>
      <p:graphicFrame>
        <p:nvGraphicFramePr>
          <p:cNvPr id="5" name="Inhaltsplatzhalter 4"/>
          <p:cNvGraphicFramePr>
            <a:graphicFrameLocks noGrp="1"/>
          </p:cNvGraphicFramePr>
          <p:nvPr>
            <p:ph idx="1"/>
          </p:nvPr>
        </p:nvGraphicFramePr>
        <p:xfrm>
          <a:off x="539750" y="1484313"/>
          <a:ext cx="8353425" cy="48244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491867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4. Welche Einnahmen und Ausgaben haben die</a:t>
            </a:r>
            <a:br>
              <a:rPr lang="de-DE" dirty="0" smtClean="0"/>
            </a:br>
            <a:r>
              <a:rPr lang="de-DE" dirty="0"/>
              <a:t> </a:t>
            </a:r>
            <a:r>
              <a:rPr lang="de-DE" dirty="0" smtClean="0"/>
              <a:t>   Gliedkirchen? </a:t>
            </a:r>
            <a:endParaRPr lang="de-DE" dirty="0"/>
          </a:p>
        </p:txBody>
      </p:sp>
      <p:sp>
        <p:nvSpPr>
          <p:cNvPr id="3" name="Inhaltsplatzhalter 2"/>
          <p:cNvSpPr>
            <a:spLocks noGrp="1"/>
          </p:cNvSpPr>
          <p:nvPr>
            <p:ph idx="1"/>
          </p:nvPr>
        </p:nvSpPr>
        <p:spPr/>
        <p:txBody>
          <a:bodyPr/>
          <a:lstStyle/>
          <a:p>
            <a:pPr marL="0" indent="0">
              <a:buNone/>
            </a:pPr>
            <a:r>
              <a:rPr lang="de-DE" dirty="0" smtClean="0"/>
              <a:t> Wofür werden die kirchlichen Mittel hauptsächlich</a:t>
            </a:r>
          </a:p>
          <a:p>
            <a:pPr marL="0" indent="0">
              <a:buNone/>
            </a:pPr>
            <a:r>
              <a:rPr lang="de-DE" dirty="0"/>
              <a:t> </a:t>
            </a:r>
            <a:r>
              <a:rPr lang="de-DE" dirty="0" smtClean="0"/>
              <a:t>ausgegeben?</a:t>
            </a:r>
          </a:p>
          <a:p>
            <a:pPr marL="0" indent="0">
              <a:buNone/>
            </a:pPr>
            <a:endParaRPr lang="de-DE" dirty="0"/>
          </a:p>
          <a:p>
            <a:pPr marL="0" indent="0">
              <a:buNone/>
            </a:pPr>
            <a:r>
              <a:rPr lang="de-DE" dirty="0" smtClean="0"/>
              <a:t> Der größte Anteil der landeskirchlichen  Mittel fließt</a:t>
            </a:r>
          </a:p>
          <a:p>
            <a:pPr marL="0" indent="0">
              <a:buNone/>
            </a:pPr>
            <a:r>
              <a:rPr lang="de-DE" dirty="0" smtClean="0"/>
              <a:t> in die Personalausgaben.</a:t>
            </a:r>
          </a:p>
          <a:p>
            <a:pPr marL="0" indent="0">
              <a:buNone/>
            </a:pPr>
            <a:endParaRPr lang="de-DE" dirty="0"/>
          </a:p>
          <a:p>
            <a:pPr marL="0" indent="0">
              <a:buNone/>
            </a:pPr>
            <a:r>
              <a:rPr lang="de-DE" dirty="0" smtClean="0"/>
              <a:t> Knapp 60% werden alleine für die im </a:t>
            </a:r>
            <a:r>
              <a:rPr lang="de-DE" dirty="0" err="1" smtClean="0"/>
              <a:t>landeskirchl</a:t>
            </a:r>
            <a:r>
              <a:rPr lang="de-DE" dirty="0" smtClean="0"/>
              <a:t>.</a:t>
            </a:r>
          </a:p>
          <a:p>
            <a:pPr marL="0" indent="0">
              <a:buNone/>
            </a:pPr>
            <a:r>
              <a:rPr lang="de-DE" dirty="0"/>
              <a:t> </a:t>
            </a:r>
            <a:r>
              <a:rPr lang="de-DE" dirty="0" smtClean="0"/>
              <a:t>Stellenplan verankerten Stellen ausgegeben.</a:t>
            </a:r>
          </a:p>
          <a:p>
            <a:pPr marL="0" indent="0">
              <a:buNone/>
            </a:pPr>
            <a:endParaRPr lang="de-DE" dirty="0"/>
          </a:p>
          <a:p>
            <a:pPr marL="0" indent="0">
              <a:buNone/>
            </a:pP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34</a:t>
            </a:fld>
            <a:endParaRPr lang="de-DE" dirty="0"/>
          </a:p>
        </p:txBody>
      </p:sp>
    </p:spTree>
    <p:extLst>
      <p:ext uri="{BB962C8B-B14F-4D97-AF65-F5344CB8AC3E}">
        <p14:creationId xmlns:p14="http://schemas.microsoft.com/office/powerpoint/2010/main" val="9937263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                                 Gliederung</a:t>
            </a:r>
            <a:endParaRPr lang="de-DE" dirty="0"/>
          </a:p>
        </p:txBody>
      </p:sp>
      <p:sp>
        <p:nvSpPr>
          <p:cNvPr id="3" name="Inhaltsplatzhalter 2"/>
          <p:cNvSpPr>
            <a:spLocks noGrp="1"/>
          </p:cNvSpPr>
          <p:nvPr>
            <p:ph idx="1"/>
          </p:nvPr>
        </p:nvSpPr>
        <p:spPr/>
        <p:txBody>
          <a:bodyPr/>
          <a:lstStyle/>
          <a:p>
            <a:pPr marL="514350" indent="-514350">
              <a:buAutoNum type="arabicPeriod"/>
            </a:pPr>
            <a:r>
              <a:rPr lang="de-DE" b="1" dirty="0" smtClean="0"/>
              <a:t>Was versteht man eigentlich unter „Kirche“?</a:t>
            </a:r>
          </a:p>
          <a:p>
            <a:pPr marL="0" indent="0">
              <a:buNone/>
            </a:pPr>
            <a:r>
              <a:rPr lang="de-DE" b="1" dirty="0" smtClean="0"/>
              <a:t>2.  Die EKD und die Gliedkirchen </a:t>
            </a:r>
          </a:p>
          <a:p>
            <a:pPr marL="514350" indent="-514350">
              <a:buAutoNum type="arabicPeriod" startAt="3"/>
            </a:pPr>
            <a:r>
              <a:rPr lang="de-DE" b="1" dirty="0" smtClean="0"/>
              <a:t>Kirchensteuerentwicklung der Gliedkirchen </a:t>
            </a:r>
          </a:p>
          <a:p>
            <a:pPr marL="514350" indent="-514350">
              <a:buAutoNum type="arabicPeriod" startAt="3"/>
            </a:pPr>
            <a:r>
              <a:rPr lang="de-DE" b="1" dirty="0" smtClean="0"/>
              <a:t>Welche Einnahmen und Ausgaben haben die</a:t>
            </a:r>
          </a:p>
          <a:p>
            <a:pPr marL="0" indent="0">
              <a:buNone/>
            </a:pPr>
            <a:r>
              <a:rPr lang="de-DE" b="1" dirty="0"/>
              <a:t> </a:t>
            </a:r>
            <a:r>
              <a:rPr lang="de-DE" b="1" dirty="0" smtClean="0"/>
              <a:t>    Gliedkirchen?</a:t>
            </a:r>
          </a:p>
          <a:p>
            <a:pPr marL="514350" indent="-514350">
              <a:buAutoNum type="arabicPeriod" startAt="5"/>
            </a:pPr>
            <a:r>
              <a:rPr lang="de-DE" b="1" dirty="0" smtClean="0"/>
              <a:t>Was kommt von dem Kirchensteuer-</a:t>
            </a:r>
          </a:p>
          <a:p>
            <a:pPr marL="0" indent="0">
              <a:buNone/>
            </a:pPr>
            <a:r>
              <a:rPr lang="de-DE" b="1" dirty="0"/>
              <a:t> </a:t>
            </a:r>
            <a:r>
              <a:rPr lang="de-DE" b="1" dirty="0" smtClean="0"/>
              <a:t>    Pro-Kopf-Aufkommen in den Kirchen-</a:t>
            </a:r>
          </a:p>
          <a:p>
            <a:pPr marL="0" indent="0">
              <a:buNone/>
            </a:pPr>
            <a:r>
              <a:rPr lang="de-DE" b="1" dirty="0"/>
              <a:t> </a:t>
            </a:r>
            <a:r>
              <a:rPr lang="de-DE" b="1" dirty="0" smtClean="0"/>
              <a:t>    gemeinden an?</a:t>
            </a:r>
          </a:p>
          <a:p>
            <a:pPr marL="0" indent="0">
              <a:buNone/>
            </a:pPr>
            <a:r>
              <a:rPr lang="de-DE" b="1" dirty="0" smtClean="0"/>
              <a:t>6.  Kontrollmechanismen</a:t>
            </a:r>
            <a:endParaRPr lang="de-DE" b="1"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35</a:t>
            </a:fld>
            <a:endParaRPr lang="de-DE"/>
          </a:p>
        </p:txBody>
      </p:sp>
    </p:spTree>
    <p:extLst>
      <p:ext uri="{BB962C8B-B14F-4D97-AF65-F5344CB8AC3E}">
        <p14:creationId xmlns:p14="http://schemas.microsoft.com/office/powerpoint/2010/main" val="6556118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5. Was kommt von dem Kirchensteuer-Pro-Kopf-Aufkommen in den Kirchengemeinden an?</a:t>
            </a:r>
            <a:endParaRPr lang="de-DE" dirty="0"/>
          </a:p>
        </p:txBody>
      </p:sp>
      <p:graphicFrame>
        <p:nvGraphicFramePr>
          <p:cNvPr id="5" name="Inhaltsplatzhalter 4"/>
          <p:cNvGraphicFramePr>
            <a:graphicFrameLocks noGrp="1"/>
          </p:cNvGraphicFramePr>
          <p:nvPr>
            <p:ph idx="1"/>
          </p:nvPr>
        </p:nvGraphicFramePr>
        <p:xfrm>
          <a:off x="539750" y="1484313"/>
          <a:ext cx="8353425" cy="4824412"/>
        </p:xfrm>
        <a:graphic>
          <a:graphicData uri="http://schemas.openxmlformats.org/drawingml/2006/chart">
            <c:chart xmlns:c="http://schemas.openxmlformats.org/drawingml/2006/chart" xmlns:r="http://schemas.openxmlformats.org/officeDocument/2006/relationships" r:id="rId2"/>
          </a:graphicData>
        </a:graphic>
      </p:graphicFrame>
      <p:sp>
        <p:nvSpPr>
          <p:cNvPr id="4" name="Foliennummernplatzhalter 3"/>
          <p:cNvSpPr>
            <a:spLocks noGrp="1"/>
          </p:cNvSpPr>
          <p:nvPr>
            <p:ph type="sldNum" sz="quarter" idx="10"/>
          </p:nvPr>
        </p:nvSpPr>
        <p:spPr/>
        <p:txBody>
          <a:bodyPr/>
          <a:lstStyle/>
          <a:p>
            <a:fld id="{B976B30E-70C3-4FDF-9724-A439646C426F}" type="slidenum">
              <a:rPr lang="de-DE" smtClean="0"/>
              <a:pPr/>
              <a:t>36</a:t>
            </a:fld>
            <a:endParaRPr lang="de-DE"/>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5. Was kommt von dem Kirchensteuer-Pro-Kopfaufkommen in den Kirchengemeinden an?</a:t>
            </a:r>
            <a:endParaRPr lang="de-DE" dirty="0"/>
          </a:p>
        </p:txBody>
      </p:sp>
      <p:sp>
        <p:nvSpPr>
          <p:cNvPr id="3" name="Inhaltsplatzhalter 2"/>
          <p:cNvSpPr>
            <a:spLocks noGrp="1"/>
          </p:cNvSpPr>
          <p:nvPr>
            <p:ph idx="1"/>
          </p:nvPr>
        </p:nvSpPr>
        <p:spPr/>
        <p:txBody>
          <a:bodyPr/>
          <a:lstStyle/>
          <a:p>
            <a:endParaRPr lang="de-DE" dirty="0" smtClean="0"/>
          </a:p>
          <a:p>
            <a:pPr>
              <a:buNone/>
            </a:pPr>
            <a:r>
              <a:rPr lang="de-DE" dirty="0" smtClean="0"/>
              <a:t>    </a:t>
            </a:r>
          </a:p>
          <a:p>
            <a:pPr>
              <a:buNone/>
            </a:pPr>
            <a:r>
              <a:rPr lang="de-DE" dirty="0" smtClean="0"/>
              <a:t>    Warum fließen nicht mehr Kirchensteuer-</a:t>
            </a:r>
          </a:p>
          <a:p>
            <a:pPr marL="0" indent="0">
              <a:buNone/>
            </a:pPr>
            <a:r>
              <a:rPr lang="de-DE" dirty="0"/>
              <a:t> </a:t>
            </a:r>
            <a:r>
              <a:rPr lang="de-DE" dirty="0" smtClean="0"/>
              <a:t>   einnahmen in die Kirchengemeinden, die das </a:t>
            </a:r>
          </a:p>
          <a:p>
            <a:pPr marL="0" indent="0">
              <a:buNone/>
            </a:pPr>
            <a:r>
              <a:rPr lang="de-DE" dirty="0"/>
              <a:t> </a:t>
            </a:r>
            <a:r>
              <a:rPr lang="de-DE" dirty="0" smtClean="0"/>
              <a:t>   Herz der Kirche sind und denen auch nach der</a:t>
            </a:r>
          </a:p>
          <a:p>
            <a:pPr marL="0" indent="0">
              <a:buNone/>
            </a:pPr>
            <a:r>
              <a:rPr lang="de-DE" dirty="0"/>
              <a:t> </a:t>
            </a:r>
            <a:r>
              <a:rPr lang="de-DE" dirty="0" smtClean="0"/>
              <a:t>   V. Mitgliedschaftsstudie für die Gemeindeglieder</a:t>
            </a:r>
          </a:p>
          <a:p>
            <a:pPr marL="0" indent="0">
              <a:buNone/>
            </a:pPr>
            <a:r>
              <a:rPr lang="de-DE" dirty="0"/>
              <a:t> </a:t>
            </a:r>
            <a:r>
              <a:rPr lang="de-DE" dirty="0" smtClean="0"/>
              <a:t>   eine entscheidende Bedeutung zu kommt?</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37</a:t>
            </a:fld>
            <a:endParaRPr lang="de-DE" dirty="0"/>
          </a:p>
        </p:txBody>
      </p:sp>
    </p:spTree>
    <p:extLst>
      <p:ext uri="{BB962C8B-B14F-4D97-AF65-F5344CB8AC3E}">
        <p14:creationId xmlns:p14="http://schemas.microsoft.com/office/powerpoint/2010/main" val="18322180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750" y="0"/>
            <a:ext cx="8604250" cy="1268413"/>
          </a:xfrm>
        </p:spPr>
        <p:txBody>
          <a:bodyPr/>
          <a:lstStyle/>
          <a:p>
            <a:pPr defTabSz="180000">
              <a:tabLst>
                <a:tab pos="180000" algn="l"/>
              </a:tabLst>
            </a:pPr>
            <a:r>
              <a:rPr lang="de-DE" sz="2750" dirty="0" smtClean="0"/>
              <a:t>5. Was kommt von dem Kirchensteuer-Pro-Kopfaufkommen in den Kirchengemeinden an?</a:t>
            </a:r>
            <a:endParaRPr lang="de-DE" sz="2750"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38</a:t>
            </a:fld>
            <a:endParaRPr lang="de-DE" dirty="0"/>
          </a:p>
        </p:txBody>
      </p:sp>
      <p:graphicFrame>
        <p:nvGraphicFramePr>
          <p:cNvPr id="5" name="Chart 1"/>
          <p:cNvGraphicFramePr>
            <a:graphicFrameLocks noGrp="1"/>
          </p:cNvGraphicFramePr>
          <p:nvPr>
            <p:ph idx="1"/>
          </p:nvPr>
        </p:nvGraphicFramePr>
        <p:xfrm>
          <a:off x="251520" y="1340768"/>
          <a:ext cx="8892480" cy="53285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2229457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                                 Gliederung</a:t>
            </a:r>
            <a:endParaRPr lang="de-DE" dirty="0"/>
          </a:p>
        </p:txBody>
      </p:sp>
      <p:sp>
        <p:nvSpPr>
          <p:cNvPr id="3" name="Inhaltsplatzhalter 2"/>
          <p:cNvSpPr>
            <a:spLocks noGrp="1"/>
          </p:cNvSpPr>
          <p:nvPr>
            <p:ph idx="1"/>
          </p:nvPr>
        </p:nvSpPr>
        <p:spPr/>
        <p:txBody>
          <a:bodyPr/>
          <a:lstStyle/>
          <a:p>
            <a:pPr marL="514350" indent="-514350">
              <a:buAutoNum type="arabicPeriod"/>
            </a:pPr>
            <a:r>
              <a:rPr lang="de-DE" b="1" dirty="0" smtClean="0"/>
              <a:t>Was versteht man eigentlich unter „Kirche“?</a:t>
            </a:r>
          </a:p>
          <a:p>
            <a:pPr marL="0" indent="0">
              <a:buNone/>
            </a:pPr>
            <a:r>
              <a:rPr lang="de-DE" b="1" dirty="0" smtClean="0"/>
              <a:t>2.  Die EKD und die Gliedkirchen </a:t>
            </a:r>
          </a:p>
          <a:p>
            <a:pPr marL="514350" indent="-514350">
              <a:buAutoNum type="arabicPeriod" startAt="3"/>
            </a:pPr>
            <a:r>
              <a:rPr lang="de-DE" b="1" dirty="0" smtClean="0"/>
              <a:t>Kirchensteuerentwicklung der Gliedkirchen </a:t>
            </a:r>
          </a:p>
          <a:p>
            <a:pPr marL="514350" indent="-514350">
              <a:buAutoNum type="arabicPeriod" startAt="3"/>
            </a:pPr>
            <a:r>
              <a:rPr lang="de-DE" b="1" dirty="0" smtClean="0"/>
              <a:t>Welche Einnahmen und Ausgaben haben die</a:t>
            </a:r>
          </a:p>
          <a:p>
            <a:pPr marL="0" indent="0">
              <a:buNone/>
            </a:pPr>
            <a:r>
              <a:rPr lang="de-DE" b="1" dirty="0"/>
              <a:t> </a:t>
            </a:r>
            <a:r>
              <a:rPr lang="de-DE" b="1" dirty="0" smtClean="0"/>
              <a:t>    Gliedkirchen?</a:t>
            </a:r>
          </a:p>
          <a:p>
            <a:pPr marL="514350" indent="-514350">
              <a:buAutoNum type="arabicPeriod" startAt="5"/>
            </a:pPr>
            <a:r>
              <a:rPr lang="de-DE" b="1" dirty="0" smtClean="0"/>
              <a:t>Was kommt von dem Kirchensteuer-</a:t>
            </a:r>
          </a:p>
          <a:p>
            <a:pPr marL="0" indent="0">
              <a:buNone/>
            </a:pPr>
            <a:r>
              <a:rPr lang="de-DE" b="1" dirty="0"/>
              <a:t> </a:t>
            </a:r>
            <a:r>
              <a:rPr lang="de-DE" b="1" dirty="0" smtClean="0"/>
              <a:t>    Pro-Kopf-Aufkommen in den Kirchen-</a:t>
            </a:r>
          </a:p>
          <a:p>
            <a:pPr marL="0" indent="0">
              <a:buNone/>
            </a:pPr>
            <a:r>
              <a:rPr lang="de-DE" b="1" dirty="0"/>
              <a:t> </a:t>
            </a:r>
            <a:r>
              <a:rPr lang="de-DE" b="1" dirty="0" smtClean="0"/>
              <a:t>    gemeinden an?</a:t>
            </a:r>
          </a:p>
          <a:p>
            <a:pPr marL="514350" indent="-514350">
              <a:buAutoNum type="arabicPeriod" startAt="6"/>
            </a:pPr>
            <a:r>
              <a:rPr lang="de-DE" b="1" dirty="0" smtClean="0"/>
              <a:t>Vermögenswerte</a:t>
            </a:r>
          </a:p>
          <a:p>
            <a:pPr marL="514350" indent="-514350">
              <a:buAutoNum type="arabicPeriod" startAt="6"/>
            </a:pPr>
            <a:r>
              <a:rPr lang="de-DE" b="1" dirty="0" smtClean="0"/>
              <a:t>Kontrollmechanismen </a:t>
            </a:r>
            <a:endParaRPr lang="de-DE" b="1"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39</a:t>
            </a:fld>
            <a:endParaRPr lang="de-DE"/>
          </a:p>
        </p:txBody>
      </p:sp>
    </p:spTree>
    <p:extLst>
      <p:ext uri="{BB962C8B-B14F-4D97-AF65-F5344CB8AC3E}">
        <p14:creationId xmlns:p14="http://schemas.microsoft.com/office/powerpoint/2010/main" val="31850387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6. Vermögenswerte</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40</a:t>
            </a:fld>
            <a:endParaRPr lang="de-DE"/>
          </a:p>
        </p:txBody>
      </p:sp>
      <p:pic>
        <p:nvPicPr>
          <p:cNvPr id="2050" name="Picture 2" descr="C:\Users\kesselk\Pictures\Haushaltsplan.PNG"/>
          <p:cNvPicPr>
            <a:picLocks noGrp="1" noChangeAspect="1" noChangeArrowheads="1"/>
          </p:cNvPicPr>
          <p:nvPr>
            <p:ph idx="1"/>
          </p:nvPr>
        </p:nvPicPr>
        <p:blipFill>
          <a:blip r:embed="rId2" cstate="print"/>
          <a:srcRect/>
          <a:stretch>
            <a:fillRect/>
          </a:stretch>
        </p:blipFill>
        <p:spPr bwMode="auto">
          <a:xfrm>
            <a:off x="3006650" y="1484313"/>
            <a:ext cx="3419624" cy="4824412"/>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6. Vermögenswerte</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41</a:t>
            </a:fld>
            <a:endParaRPr lang="de-DE"/>
          </a:p>
        </p:txBody>
      </p:sp>
      <p:pic>
        <p:nvPicPr>
          <p:cNvPr id="5" name="Picture 2" descr="C:\Users\kesselk\Pictures\Beteiligungen.PNG"/>
          <p:cNvPicPr>
            <a:picLocks noGrp="1" noChangeAspect="1" noChangeArrowheads="1"/>
          </p:cNvPicPr>
          <p:nvPr>
            <p:ph idx="1"/>
          </p:nvPr>
        </p:nvPicPr>
        <p:blipFill>
          <a:blip r:embed="rId2" cstate="print"/>
          <a:srcRect/>
          <a:stretch>
            <a:fillRect/>
          </a:stretch>
        </p:blipFill>
        <p:spPr bwMode="auto">
          <a:xfrm>
            <a:off x="2034800" y="2081753"/>
            <a:ext cx="5363324" cy="3629532"/>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6. Vermögenswerte</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42</a:t>
            </a:fld>
            <a:endParaRPr lang="de-DE"/>
          </a:p>
        </p:txBody>
      </p:sp>
      <p:pic>
        <p:nvPicPr>
          <p:cNvPr id="4098" name="Picture 2" descr="C:\Users\kesselk\Pictures\Rücklagen.PNG"/>
          <p:cNvPicPr>
            <a:picLocks noGrp="1" noChangeAspect="1" noChangeArrowheads="1"/>
          </p:cNvPicPr>
          <p:nvPr>
            <p:ph idx="1"/>
          </p:nvPr>
        </p:nvPicPr>
        <p:blipFill>
          <a:blip r:embed="rId2" cstate="print"/>
          <a:srcRect/>
          <a:stretch>
            <a:fillRect/>
          </a:stretch>
        </p:blipFill>
        <p:spPr bwMode="auto">
          <a:xfrm>
            <a:off x="1605497" y="1484313"/>
            <a:ext cx="6221930" cy="4824412"/>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6. Vermögenswerte</a:t>
            </a:r>
            <a:endParaRPr lang="de-DE" dirty="0"/>
          </a:p>
        </p:txBody>
      </p:sp>
      <p:sp>
        <p:nvSpPr>
          <p:cNvPr id="3" name="Inhaltsplatzhalter 2"/>
          <p:cNvSpPr>
            <a:spLocks noGrp="1"/>
          </p:cNvSpPr>
          <p:nvPr>
            <p:ph idx="1"/>
          </p:nvPr>
        </p:nvSpPr>
        <p:spPr/>
        <p:txBody>
          <a:bodyPr/>
          <a:lstStyle/>
          <a:p>
            <a:pPr>
              <a:buNone/>
            </a:pPr>
            <a:r>
              <a:rPr lang="de-DE" dirty="0" smtClean="0"/>
              <a:t>Bewertung kirchlicher Immobilien:</a:t>
            </a:r>
          </a:p>
          <a:p>
            <a:pPr>
              <a:buNone/>
            </a:pPr>
            <a:endParaRPr lang="de-DE" dirty="0" smtClean="0"/>
          </a:p>
          <a:p>
            <a:pPr>
              <a:buNone/>
            </a:pPr>
            <a:r>
              <a:rPr lang="de-DE" dirty="0" smtClean="0"/>
              <a:t>Kölner Dom    -     1 €</a:t>
            </a:r>
          </a:p>
          <a:p>
            <a:pPr>
              <a:buNone/>
            </a:pPr>
            <a:endParaRPr lang="de-DE" dirty="0" smtClean="0"/>
          </a:p>
          <a:p>
            <a:pPr>
              <a:buNone/>
            </a:pPr>
            <a:r>
              <a:rPr lang="de-DE" dirty="0" smtClean="0"/>
              <a:t>Ist das angemessen?</a:t>
            </a:r>
          </a:p>
          <a:p>
            <a:pPr>
              <a:buNone/>
            </a:pPr>
            <a:endParaRPr lang="de-DE" dirty="0" smtClean="0"/>
          </a:p>
          <a:p>
            <a:pPr>
              <a:buNone/>
            </a:pPr>
            <a:r>
              <a:rPr lang="de-DE" dirty="0" smtClean="0"/>
              <a:t>Kirchen und Kapellen können nach den kirchlichen</a:t>
            </a:r>
          </a:p>
          <a:p>
            <a:pPr>
              <a:buNone/>
            </a:pPr>
            <a:r>
              <a:rPr lang="de-DE" dirty="0" smtClean="0"/>
              <a:t>Bewertungsgrundsätzen mit 1 € bewertet werden.</a:t>
            </a:r>
          </a:p>
          <a:p>
            <a:pPr>
              <a:buNone/>
            </a:pP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43</a:t>
            </a:fld>
            <a:endParaRPr lang="de-DE"/>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6. Vermögenswerte</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44</a:t>
            </a:fld>
            <a:endParaRPr lang="de-DE"/>
          </a:p>
        </p:txBody>
      </p:sp>
      <p:pic>
        <p:nvPicPr>
          <p:cNvPr id="1026" name="Picture 2" descr="C:\Users\kesselk\Pictures\Brand4.PNG"/>
          <p:cNvPicPr>
            <a:picLocks noGrp="1" noChangeAspect="1" noChangeArrowheads="1"/>
          </p:cNvPicPr>
          <p:nvPr>
            <p:ph idx="1"/>
          </p:nvPr>
        </p:nvPicPr>
        <p:blipFill>
          <a:blip r:embed="rId2" cstate="print"/>
          <a:srcRect/>
          <a:stretch>
            <a:fillRect/>
          </a:stretch>
        </p:blipFill>
        <p:spPr bwMode="auto">
          <a:xfrm>
            <a:off x="1331451" y="1484313"/>
            <a:ext cx="6770023" cy="4824412"/>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                                 Gliederung</a:t>
            </a:r>
            <a:endParaRPr lang="de-DE" dirty="0"/>
          </a:p>
        </p:txBody>
      </p:sp>
      <p:sp>
        <p:nvSpPr>
          <p:cNvPr id="3" name="Inhaltsplatzhalter 2"/>
          <p:cNvSpPr>
            <a:spLocks noGrp="1"/>
          </p:cNvSpPr>
          <p:nvPr>
            <p:ph idx="1"/>
          </p:nvPr>
        </p:nvSpPr>
        <p:spPr/>
        <p:txBody>
          <a:bodyPr/>
          <a:lstStyle/>
          <a:p>
            <a:pPr marL="514350" indent="-514350">
              <a:buAutoNum type="arabicPeriod"/>
            </a:pPr>
            <a:r>
              <a:rPr lang="de-DE" b="1" dirty="0" smtClean="0"/>
              <a:t>Was versteht man eigentlich unter „Kirche“?</a:t>
            </a:r>
          </a:p>
          <a:p>
            <a:pPr marL="0" indent="0">
              <a:buNone/>
            </a:pPr>
            <a:r>
              <a:rPr lang="de-DE" b="1" dirty="0" smtClean="0"/>
              <a:t>2.  Die EKD und die Gliedkirchen </a:t>
            </a:r>
          </a:p>
          <a:p>
            <a:pPr marL="514350" indent="-514350">
              <a:buAutoNum type="arabicPeriod" startAt="3"/>
            </a:pPr>
            <a:r>
              <a:rPr lang="de-DE" b="1" dirty="0" smtClean="0"/>
              <a:t>Kirchensteuerentwicklung der Gliedkirchen </a:t>
            </a:r>
          </a:p>
          <a:p>
            <a:pPr marL="514350" indent="-514350">
              <a:buAutoNum type="arabicPeriod" startAt="3"/>
            </a:pPr>
            <a:r>
              <a:rPr lang="de-DE" b="1" dirty="0" smtClean="0"/>
              <a:t>Welche Einnahmen und Ausgaben haben die</a:t>
            </a:r>
          </a:p>
          <a:p>
            <a:pPr marL="0" indent="0">
              <a:buNone/>
            </a:pPr>
            <a:r>
              <a:rPr lang="de-DE" b="1" dirty="0"/>
              <a:t> </a:t>
            </a:r>
            <a:r>
              <a:rPr lang="de-DE" b="1" dirty="0" smtClean="0"/>
              <a:t>    Gliedkirchen?</a:t>
            </a:r>
          </a:p>
          <a:p>
            <a:pPr marL="514350" indent="-514350">
              <a:buAutoNum type="arabicPeriod" startAt="5"/>
            </a:pPr>
            <a:r>
              <a:rPr lang="de-DE" b="1" dirty="0" smtClean="0"/>
              <a:t>Was kommt von dem Kirchensteuer-</a:t>
            </a:r>
          </a:p>
          <a:p>
            <a:pPr marL="0" indent="0">
              <a:buNone/>
            </a:pPr>
            <a:r>
              <a:rPr lang="de-DE" b="1" dirty="0"/>
              <a:t> </a:t>
            </a:r>
            <a:r>
              <a:rPr lang="de-DE" b="1" dirty="0" smtClean="0"/>
              <a:t>    Pro-Kopf-Aufkommen in den Kirchen-</a:t>
            </a:r>
          </a:p>
          <a:p>
            <a:pPr marL="0" indent="0">
              <a:buNone/>
            </a:pPr>
            <a:r>
              <a:rPr lang="de-DE" b="1" dirty="0"/>
              <a:t> </a:t>
            </a:r>
            <a:r>
              <a:rPr lang="de-DE" b="1" dirty="0" smtClean="0"/>
              <a:t>    gemeinden an?</a:t>
            </a:r>
          </a:p>
          <a:p>
            <a:pPr marL="514350" indent="-514350">
              <a:buAutoNum type="arabicPeriod" startAt="6"/>
            </a:pPr>
            <a:r>
              <a:rPr lang="de-DE" b="1" dirty="0" smtClean="0"/>
              <a:t>Vermögenswerte</a:t>
            </a:r>
          </a:p>
          <a:p>
            <a:pPr marL="514350" indent="-514350">
              <a:buAutoNum type="arabicPeriod" startAt="6"/>
            </a:pPr>
            <a:r>
              <a:rPr lang="de-DE" b="1" dirty="0" smtClean="0"/>
              <a:t>Kontrollmechanismen </a:t>
            </a:r>
            <a:endParaRPr lang="de-DE" b="1"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45</a:t>
            </a:fld>
            <a:endParaRPr lang="de-DE"/>
          </a:p>
        </p:txBody>
      </p:sp>
    </p:spTree>
    <p:extLst>
      <p:ext uri="{BB962C8B-B14F-4D97-AF65-F5344CB8AC3E}">
        <p14:creationId xmlns:p14="http://schemas.microsoft.com/office/powerpoint/2010/main" val="31850387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7. Kontrollmechanismen</a:t>
            </a:r>
            <a:endParaRPr lang="de-DE" dirty="0"/>
          </a:p>
        </p:txBody>
      </p:sp>
      <p:sp>
        <p:nvSpPr>
          <p:cNvPr id="3" name="Inhaltsplatzhalter 2"/>
          <p:cNvSpPr>
            <a:spLocks noGrp="1"/>
          </p:cNvSpPr>
          <p:nvPr>
            <p:ph idx="1"/>
          </p:nvPr>
        </p:nvSpPr>
        <p:spPr/>
        <p:txBody>
          <a:bodyPr/>
          <a:lstStyle/>
          <a:p>
            <a:pPr marL="0" indent="0">
              <a:buNone/>
            </a:pPr>
            <a:r>
              <a:rPr lang="de-DE" dirty="0" smtClean="0"/>
              <a:t>Struktur</a:t>
            </a:r>
          </a:p>
          <a:p>
            <a:pPr marL="0" indent="0">
              <a:buNone/>
            </a:pPr>
            <a:r>
              <a:rPr lang="de-DE" dirty="0" smtClean="0"/>
              <a:t>und </a:t>
            </a:r>
          </a:p>
          <a:p>
            <a:pPr marL="0" indent="0">
              <a:buNone/>
            </a:pPr>
            <a:r>
              <a:rPr lang="de-DE" dirty="0" smtClean="0"/>
              <a:t>Aufbau </a:t>
            </a:r>
          </a:p>
          <a:p>
            <a:pPr marL="0" indent="0">
              <a:buNone/>
            </a:pPr>
            <a:r>
              <a:rPr lang="de-DE" dirty="0" smtClean="0"/>
              <a:t>der</a:t>
            </a:r>
          </a:p>
          <a:p>
            <a:pPr marL="0" indent="0">
              <a:buNone/>
            </a:pPr>
            <a:r>
              <a:rPr lang="de-DE" dirty="0" smtClean="0"/>
              <a:t>Ev. Kirche</a:t>
            </a:r>
          </a:p>
          <a:p>
            <a:pPr marL="0" indent="0">
              <a:buNone/>
            </a:pPr>
            <a:r>
              <a:rPr lang="de-DE" dirty="0" smtClean="0"/>
              <a:t>der Pfalz </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46</a:t>
            </a:fld>
            <a:endParaRPr lang="de-DE"/>
          </a:p>
        </p:txBody>
      </p:sp>
      <p:pic>
        <p:nvPicPr>
          <p:cNvPr id="2908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90900" y="1772816"/>
            <a:ext cx="2362200"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53044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7. Kontrollmechanismen</a:t>
            </a:r>
            <a:endParaRPr lang="de-DE" dirty="0"/>
          </a:p>
        </p:txBody>
      </p:sp>
      <p:sp>
        <p:nvSpPr>
          <p:cNvPr id="3" name="Inhaltsplatzhalter 2"/>
          <p:cNvSpPr>
            <a:spLocks noGrp="1"/>
          </p:cNvSpPr>
          <p:nvPr>
            <p:ph idx="1"/>
          </p:nvPr>
        </p:nvSpPr>
        <p:spPr/>
        <p:txBody>
          <a:bodyPr/>
          <a:lstStyle/>
          <a:p>
            <a:pPr marL="0" indent="0">
              <a:buNone/>
            </a:pPr>
            <a:r>
              <a:rPr lang="de-DE" dirty="0" smtClean="0"/>
              <a:t>In der Evangelischen Kirche besitzt jede Körperschaft des öffentlichen Rechts, also die EKD, jede Gliedkirche, jeder Kirchenbezirk und jede Kirchengemeinde ein Organ, dass die Haushaltshoheit wahrnimmt. Diese Organ, also Synoden oder Presbyterien, beschließen den Haushaltsplan und erteilen nach vorgelegter Jahresrechnung und Prüfung durch ein Rechnungsprüfungsamt den bewirtschaftenden Stellen Entlastung. Dies geschieht in öffentlichen Sitzungen.  </a:t>
            </a:r>
            <a:endParaRPr lang="de-DE"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47</a:t>
            </a:fld>
            <a:endParaRPr lang="de-DE"/>
          </a:p>
        </p:txBody>
      </p:sp>
    </p:spTree>
    <p:extLst>
      <p:ext uri="{BB962C8B-B14F-4D97-AF65-F5344CB8AC3E}">
        <p14:creationId xmlns:p14="http://schemas.microsoft.com/office/powerpoint/2010/main" val="15884672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I:\Landeskirchenrat\Dezernat XIII\EDV\Vorlagen\Bilder-Logos\Gedächtniskirche\Gedaechtniskirche-transparent.jpg"/>
          <p:cNvPicPr>
            <a:picLocks noGrp="1" noChangeAspect="1" noChangeArrowheads="1"/>
          </p:cNvPicPr>
          <p:nvPr>
            <p:ph idx="1"/>
          </p:nvPr>
        </p:nvPicPr>
        <p:blipFill>
          <a:blip r:embed="rId2" cstate="print"/>
          <a:srcRect l="8952" r="7491" b="6848"/>
          <a:stretch>
            <a:fillRect/>
          </a:stretch>
        </p:blipFill>
        <p:spPr bwMode="auto">
          <a:xfrm>
            <a:off x="971600" y="288032"/>
            <a:ext cx="4032448" cy="5877272"/>
          </a:xfrm>
          <a:prstGeom prst="rect">
            <a:avLst/>
          </a:prstGeom>
          <a:noFill/>
        </p:spPr>
      </p:pic>
      <p:sp>
        <p:nvSpPr>
          <p:cNvPr id="2" name="Titel 1"/>
          <p:cNvSpPr>
            <a:spLocks noGrp="1"/>
          </p:cNvSpPr>
          <p:nvPr>
            <p:ph type="title"/>
          </p:nvPr>
        </p:nvSpPr>
        <p:spPr/>
        <p:txBody>
          <a:bodyPr/>
          <a:lstStyle/>
          <a:p>
            <a:endParaRPr lang="de-DE" dirty="0"/>
          </a:p>
        </p:txBody>
      </p:sp>
      <p:sp>
        <p:nvSpPr>
          <p:cNvPr id="3" name="Inhaltsplatzhalter 2"/>
          <p:cNvSpPr>
            <a:spLocks noGrp="1"/>
          </p:cNvSpPr>
          <p:nvPr>
            <p:ph idx="1"/>
          </p:nvPr>
        </p:nvSpPr>
        <p:spPr>
          <a:xfrm>
            <a:off x="3419872" y="1484313"/>
            <a:ext cx="5401295" cy="2232247"/>
          </a:xfrm>
        </p:spPr>
        <p:txBody>
          <a:bodyPr/>
          <a:lstStyle/>
          <a:p>
            <a:pPr algn="ctr">
              <a:buNone/>
            </a:pPr>
            <a:r>
              <a:rPr lang="de-DE" sz="3600" dirty="0" smtClean="0"/>
              <a:t>Herzlichen Dank </a:t>
            </a:r>
            <a:br>
              <a:rPr lang="de-DE" sz="3600" dirty="0" smtClean="0"/>
            </a:br>
            <a:r>
              <a:rPr lang="de-DE" sz="3600" dirty="0" smtClean="0"/>
              <a:t>für die Aufmerksamkeit!</a:t>
            </a:r>
          </a:p>
          <a:p>
            <a:pPr algn="ctr"/>
            <a:endParaRPr lang="de-DE" sz="3600" dirty="0"/>
          </a:p>
        </p:txBody>
      </p:sp>
      <p:sp>
        <p:nvSpPr>
          <p:cNvPr id="4" name="Foliennummernplatzhalter 3"/>
          <p:cNvSpPr>
            <a:spLocks noGrp="1"/>
          </p:cNvSpPr>
          <p:nvPr>
            <p:ph type="sldNum" sz="quarter" idx="10"/>
          </p:nvPr>
        </p:nvSpPr>
        <p:spPr/>
        <p:txBody>
          <a:bodyPr/>
          <a:lstStyle/>
          <a:p>
            <a:fld id="{B976B30E-70C3-4FDF-9724-A439646C426F}" type="slidenum">
              <a:rPr lang="de-DE" smtClean="0"/>
              <a:pPr/>
              <a:t>48</a:t>
            </a:fld>
            <a:endParaRPr lang="de-DE"/>
          </a:p>
        </p:txBody>
      </p:sp>
      <p:sp>
        <p:nvSpPr>
          <p:cNvPr id="8" name="Rechteck 7"/>
          <p:cNvSpPr/>
          <p:nvPr/>
        </p:nvSpPr>
        <p:spPr>
          <a:xfrm>
            <a:off x="3995936" y="980728"/>
            <a:ext cx="5148064" cy="5035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p:nvSpPr>
        <p:spPr>
          <a:xfrm>
            <a:off x="250825" y="1016620"/>
            <a:ext cx="1224831" cy="5035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68270807"/>
      </p:ext>
    </p:extLst>
  </p:cSld>
  <p:clrMapOvr>
    <a:masterClrMapping/>
  </p:clrMapOvr>
  <p:timing>
    <p:tnLst>
      <p:par>
        <p:cTn id="1" dur="indefinite" restart="never" nodeType="tmRoot"/>
      </p:par>
    </p:tnLst>
  </p:timing>
</p:sld>
</file>

<file path=ppt/theme/theme1.xml><?xml version="1.0" encoding="utf-8"?>
<a:theme xmlns:a="http://schemas.openxmlformats.org/drawingml/2006/main" name="LKR4">
  <a:themeElements>
    <a:clrScheme name="LKR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KR4">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KR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KR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KR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KR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KR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KR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KR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KR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KR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KR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KR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KR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1283</Words>
  <Application>Microsoft Office PowerPoint</Application>
  <PresentationFormat>Bildschirmpräsentation (4:3)</PresentationFormat>
  <Paragraphs>335</Paragraphs>
  <Slides>48</Slides>
  <Notes>10</Notes>
  <HiddenSlides>0</HiddenSlides>
  <MMClips>0</MMClips>
  <ScaleCrop>false</ScaleCrop>
  <HeadingPairs>
    <vt:vector size="4" baseType="variant">
      <vt:variant>
        <vt:lpstr>Design</vt:lpstr>
      </vt:variant>
      <vt:variant>
        <vt:i4>1</vt:i4>
      </vt:variant>
      <vt:variant>
        <vt:lpstr>Folientitel</vt:lpstr>
      </vt:variant>
      <vt:variant>
        <vt:i4>48</vt:i4>
      </vt:variant>
    </vt:vector>
  </HeadingPairs>
  <TitlesOfParts>
    <vt:vector size="49" baseType="lpstr">
      <vt:lpstr>LKR4</vt:lpstr>
      <vt:lpstr>Anvertrautes Vermögen Die evangelische Kirche und ihr Geld</vt:lpstr>
      <vt:lpstr>                                 Gliederung</vt:lpstr>
      <vt:lpstr>1. Was versteht man eigentlich unter „Kirche“?</vt:lpstr>
      <vt:lpstr>1. Was versteht man eigentlich unter „Kirche“?</vt:lpstr>
      <vt:lpstr>1. Was versteht man eigentlich unter „Kirche“?</vt:lpstr>
      <vt:lpstr>PowerPoint-Präsentation</vt:lpstr>
      <vt:lpstr>                                 Gliederung</vt:lpstr>
      <vt:lpstr>2. Die EKD und die Gliedkirchen</vt:lpstr>
      <vt:lpstr>2. Die EKD und die Gliedkirchen </vt:lpstr>
      <vt:lpstr>2. Die EKD und die Gliedkirchen </vt:lpstr>
      <vt:lpstr> 2. Die EKD und die Gliedkirchen     </vt:lpstr>
      <vt:lpstr> 2. Die EKD und die Gliedkirchen     </vt:lpstr>
      <vt:lpstr>2. Die EKD und die Gliedkirchen</vt:lpstr>
      <vt:lpstr>2. Die EKD und die Gliedkirchen </vt:lpstr>
      <vt:lpstr>PowerPoint-Präsentation</vt:lpstr>
      <vt:lpstr>Zu 2. - Gemeindegliederentwicklung 2014 im Vergleich zu 1995 in Prozentangaben</vt:lpstr>
      <vt:lpstr>                                 Gliederung</vt:lpstr>
      <vt:lpstr>3. Kirchensteuerentwicklung der Gliedkirchen</vt:lpstr>
      <vt:lpstr> 3. Kirchensteuerentwicklung der Gliedkirchen</vt:lpstr>
      <vt:lpstr>3. Kirchensteuerentwicklung der Gliedkirchen</vt:lpstr>
      <vt:lpstr>    zu 3. - Hochrechnung Kirchensteuerentwicklung    2014 bis 2020   2009 – 2013 Ergebnis Kirchensteueraufkommen</vt:lpstr>
      <vt:lpstr>Zu 3. - Erkenntnisse zur Entwicklung des Kirchensteueraufkommens Pfalz gemessen am Verbraucherpreis-Index (VPI) 1995 bis 2013</vt:lpstr>
      <vt:lpstr>3. Kirchensteuerentwicklung der Gliedkirchen</vt:lpstr>
      <vt:lpstr>Zu 3. - Kirchensteuerentwicklung  1995 im Vergleich zu 2014 in Prozentangaben</vt:lpstr>
      <vt:lpstr>                                 Gliederung</vt:lpstr>
      <vt:lpstr>4. Welche Einnahmen und Ausgaben haben die      Gliedkirchen?</vt:lpstr>
      <vt:lpstr>4. Welche Einnahmen und Ausgaben haben die     Gliedkirchen?</vt:lpstr>
      <vt:lpstr>4. Welche Einnahmen und Ausgaben haben die      Gliedkirchen?     Haushaltsvolumen – Pfalz        171,9 Mio. €</vt:lpstr>
      <vt:lpstr>4. Welche Einnahmen und Ausgaben haben die     Gliedkirchen?</vt:lpstr>
      <vt:lpstr>4. Welche Einnahmen und Ausgaben haben die     Gliedkirchen? </vt:lpstr>
      <vt:lpstr>4. Welche Einnahmen und ausgaben haben die     Gliedkirchen? </vt:lpstr>
      <vt:lpstr>4. Welche Einnahmen und Ausgaben haben die     Gliedkirchen?     Haushaltsvolumen – Pfalz         171,9 Mio. €</vt:lpstr>
      <vt:lpstr>4. Welche Einnahmen und Ausgaben haben die      Gliedkirchen?     Pfälzische Landeskirche</vt:lpstr>
      <vt:lpstr>4. Welche Einnahmen und Ausgaben haben die     Gliedkirchen? </vt:lpstr>
      <vt:lpstr>                                 Gliederung</vt:lpstr>
      <vt:lpstr>5. Was kommt von dem Kirchensteuer-Pro-Kopf-Aufkommen in den Kirchengemeinden an?</vt:lpstr>
      <vt:lpstr>5. Was kommt von dem Kirchensteuer-Pro-Kopfaufkommen in den Kirchengemeinden an?</vt:lpstr>
      <vt:lpstr>5. Was kommt von dem Kirchensteuer-Pro-Kopfaufkommen in den Kirchengemeinden an?</vt:lpstr>
      <vt:lpstr>                                 Gliederung</vt:lpstr>
      <vt:lpstr>6. Vermögenswerte</vt:lpstr>
      <vt:lpstr>6. Vermögenswerte</vt:lpstr>
      <vt:lpstr>6. Vermögenswerte</vt:lpstr>
      <vt:lpstr>6. Vermögenswerte</vt:lpstr>
      <vt:lpstr>6. Vermögenswerte</vt:lpstr>
      <vt:lpstr>                                 Gliederung</vt:lpstr>
      <vt:lpstr>7. Kontrollmechanismen</vt:lpstr>
      <vt:lpstr>7. Kontrollmechanismen</vt:lpstr>
      <vt:lpstr>PowerPoint-Präsentation</vt:lpstr>
    </vt:vector>
  </TitlesOfParts>
  <Company>Landeskirchenrat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Frech</dc:creator>
  <cp:lastModifiedBy>Rolf</cp:lastModifiedBy>
  <cp:revision>685</cp:revision>
  <dcterms:created xsi:type="dcterms:W3CDTF">2008-01-28T14:52:02Z</dcterms:created>
  <dcterms:modified xsi:type="dcterms:W3CDTF">2015-12-08T18:15:26Z</dcterms:modified>
</cp:coreProperties>
</file>